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9.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7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s/slide80.xml" ContentType="application/vnd.openxmlformats-officedocument.presentationml.slide+xml"/>
  <Override PartName="/ppt/slides/slide82.xml" ContentType="application/vnd.openxmlformats-officedocument.presentationml.slide+xml"/>
  <Default Extension="jpeg" ContentType="image/jpeg"/>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tags/tag1.xml" ContentType="application/vnd.openxmlformats-officedocument.presentationml.tags+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10.xml" ContentType="application/vnd.openxmlformats-officedocument.presentationml.slideLayout+xml"/>
  <Default Extension="gif" ContentType="image/gif"/>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88"/>
  </p:notesMasterIdLst>
  <p:sldIdLst>
    <p:sldId id="653" r:id="rId2"/>
    <p:sldId id="860" r:id="rId3"/>
    <p:sldId id="863" r:id="rId4"/>
    <p:sldId id="864" r:id="rId5"/>
    <p:sldId id="954" r:id="rId6"/>
    <p:sldId id="865" r:id="rId7"/>
    <p:sldId id="866" r:id="rId8"/>
    <p:sldId id="847" r:id="rId9"/>
    <p:sldId id="951" r:id="rId10"/>
    <p:sldId id="952" r:id="rId11"/>
    <p:sldId id="830" r:id="rId12"/>
    <p:sldId id="775" r:id="rId13"/>
    <p:sldId id="955" r:id="rId14"/>
    <p:sldId id="776" r:id="rId15"/>
    <p:sldId id="965" r:id="rId16"/>
    <p:sldId id="857" r:id="rId17"/>
    <p:sldId id="966" r:id="rId18"/>
    <p:sldId id="967" r:id="rId19"/>
    <p:sldId id="968" r:id="rId20"/>
    <p:sldId id="969" r:id="rId21"/>
    <p:sldId id="970" r:id="rId22"/>
    <p:sldId id="971" r:id="rId23"/>
    <p:sldId id="972" r:id="rId24"/>
    <p:sldId id="973" r:id="rId25"/>
    <p:sldId id="974" r:id="rId26"/>
    <p:sldId id="975" r:id="rId27"/>
    <p:sldId id="976" r:id="rId28"/>
    <p:sldId id="977" r:id="rId29"/>
    <p:sldId id="978" r:id="rId30"/>
    <p:sldId id="979" r:id="rId31"/>
    <p:sldId id="980" r:id="rId32"/>
    <p:sldId id="985" r:id="rId33"/>
    <p:sldId id="986" r:id="rId34"/>
    <p:sldId id="987" r:id="rId35"/>
    <p:sldId id="988" r:id="rId36"/>
    <p:sldId id="989" r:id="rId37"/>
    <p:sldId id="990" r:id="rId38"/>
    <p:sldId id="992" r:id="rId39"/>
    <p:sldId id="993" r:id="rId40"/>
    <p:sldId id="997" r:id="rId41"/>
    <p:sldId id="1000" r:id="rId42"/>
    <p:sldId id="1006" r:id="rId43"/>
    <p:sldId id="1007" r:id="rId44"/>
    <p:sldId id="1008" r:id="rId45"/>
    <p:sldId id="1009" r:id="rId46"/>
    <p:sldId id="1010" r:id="rId47"/>
    <p:sldId id="1011" r:id="rId48"/>
    <p:sldId id="1012" r:id="rId49"/>
    <p:sldId id="1013" r:id="rId50"/>
    <p:sldId id="1015" r:id="rId51"/>
    <p:sldId id="1016" r:id="rId52"/>
    <p:sldId id="1018" r:id="rId53"/>
    <p:sldId id="1019" r:id="rId54"/>
    <p:sldId id="1020" r:id="rId55"/>
    <p:sldId id="1021" r:id="rId56"/>
    <p:sldId id="1022" r:id="rId57"/>
    <p:sldId id="1023" r:id="rId58"/>
    <p:sldId id="1024" r:id="rId59"/>
    <p:sldId id="1025" r:id="rId60"/>
    <p:sldId id="1026" r:id="rId61"/>
    <p:sldId id="1027" r:id="rId62"/>
    <p:sldId id="1028" r:id="rId63"/>
    <p:sldId id="1029" r:id="rId64"/>
    <p:sldId id="1030" r:id="rId65"/>
    <p:sldId id="1031" r:id="rId66"/>
    <p:sldId id="1032" r:id="rId67"/>
    <p:sldId id="1033" r:id="rId68"/>
    <p:sldId id="1034" r:id="rId69"/>
    <p:sldId id="1035" r:id="rId70"/>
    <p:sldId id="1036" r:id="rId71"/>
    <p:sldId id="1037" r:id="rId72"/>
    <p:sldId id="1038" r:id="rId73"/>
    <p:sldId id="1039" r:id="rId74"/>
    <p:sldId id="1040" r:id="rId75"/>
    <p:sldId id="1041" r:id="rId76"/>
    <p:sldId id="1042" r:id="rId77"/>
    <p:sldId id="1043" r:id="rId78"/>
    <p:sldId id="1044" r:id="rId79"/>
    <p:sldId id="1045" r:id="rId80"/>
    <p:sldId id="1046" r:id="rId81"/>
    <p:sldId id="1047" r:id="rId82"/>
    <p:sldId id="1048" r:id="rId83"/>
    <p:sldId id="1049" r:id="rId84"/>
    <p:sldId id="1050" r:id="rId85"/>
    <p:sldId id="1051" r:id="rId86"/>
    <p:sldId id="1052" r:id="rId8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87" autoAdjust="0"/>
    <p:restoredTop sz="82616" autoAdjust="0"/>
  </p:normalViewPr>
  <p:slideViewPr>
    <p:cSldViewPr>
      <p:cViewPr varScale="1">
        <p:scale>
          <a:sx n="60" d="100"/>
          <a:sy n="60" d="100"/>
        </p:scale>
        <p:origin x="-1656" y="-78"/>
      </p:cViewPr>
      <p:guideLst>
        <p:guide orient="horz" pos="2160"/>
        <p:guide pos="2880"/>
      </p:guideLst>
    </p:cSldViewPr>
  </p:slideViewPr>
  <p:notesTextViewPr>
    <p:cViewPr>
      <p:scale>
        <a:sx n="1" d="1"/>
        <a:sy n="1" d="1"/>
      </p:scale>
      <p:origin x="0" y="0"/>
    </p:cViewPr>
  </p:notesTextViewPr>
  <p:sorterViewPr>
    <p:cViewPr>
      <p:scale>
        <a:sx n="66" d="100"/>
        <a:sy n="66" d="100"/>
      </p:scale>
      <p:origin x="0" y="2418"/>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notesMaster" Target="notesMasters/notesMaster1.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jpeg>
</file>

<file path=ppt/media/image11.gif>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pn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png>
</file>

<file path=ppt/media/image48.jpeg>
</file>

<file path=ppt/media/image49.jpeg>
</file>

<file path=ppt/media/image5.jpeg>
</file>

<file path=ppt/media/image50.jpeg>
</file>

<file path=ppt/media/image51.jpeg>
</file>

<file path=ppt/media/image52.jpeg>
</file>

<file path=ppt/media/image53.jpeg>
</file>

<file path=ppt/media/image54.jpeg>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876FD65-76AC-4096-8CB3-1472FC218C19}" type="datetimeFigureOut">
              <a:rPr lang="en-GB" smtClean="0"/>
              <a:pPr/>
              <a:t>01/03/2019</a:t>
            </a:fld>
            <a:endParaRPr lang="en-GB"/>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5401C90-A878-4C7E-A779-70D1349EDB82}" type="slidenum">
              <a:rPr lang="en-GB" smtClean="0"/>
              <a:pPr/>
              <a:t>‹#›</a:t>
            </a:fld>
            <a:endParaRPr lang="en-GB"/>
          </a:p>
        </p:txBody>
      </p:sp>
    </p:spTree>
    <p:extLst>
      <p:ext uri="{BB962C8B-B14F-4D97-AF65-F5344CB8AC3E}">
        <p14:creationId xmlns:p14="http://schemas.microsoft.com/office/powerpoint/2010/main" xmlns="" val="242861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853F4804-4733-4655-AADD-DD337CD7283C}" type="slidenum">
              <a:rPr lang="en-IN" smtClean="0"/>
              <a:pPr/>
              <a:t>81</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89D7BA5-3CD9-4875-8A6B-D4CE0BE5B77D}" type="slidenum">
              <a:rPr lang="en-US"/>
              <a:pPr/>
              <a:t>82</a:t>
            </a:fld>
            <a:endParaRPr lang="en-US"/>
          </a:p>
        </p:txBody>
      </p:sp>
      <p:sp>
        <p:nvSpPr>
          <p:cNvPr id="185346" name="Rectangle 2"/>
          <p:cNvSpPr>
            <a:spLocks noGrp="1" noRot="1" noChangeAspect="1" noChangeArrowheads="1" noTextEdit="1"/>
          </p:cNvSpPr>
          <p:nvPr>
            <p:ph type="sldImg"/>
          </p:nvPr>
        </p:nvSpPr>
        <p:spPr>
          <a:ln/>
        </p:spPr>
      </p:sp>
      <p:sp>
        <p:nvSpPr>
          <p:cNvPr id="1853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266702-7413-414B-A7E8-8DCC2E96605D}" type="slidenum">
              <a:rPr lang="en-US"/>
              <a:pPr/>
              <a:t>83</a:t>
            </a:fld>
            <a:endParaRPr lang="en-US"/>
          </a:p>
        </p:txBody>
      </p:sp>
      <p:sp>
        <p:nvSpPr>
          <p:cNvPr id="186370" name="Rectangle 2"/>
          <p:cNvSpPr>
            <a:spLocks noGrp="1" noRot="1" noChangeAspect="1" noChangeArrowheads="1" noTextEdit="1"/>
          </p:cNvSpPr>
          <p:nvPr>
            <p:ph type="sldImg"/>
          </p:nvPr>
        </p:nvSpPr>
        <p:spPr>
          <a:ln/>
        </p:spPr>
      </p:sp>
      <p:sp>
        <p:nvSpPr>
          <p:cNvPr id="1863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A0A6A7-4575-44CD-9533-76E40F5D933C}" type="slidenum">
              <a:rPr lang="en-US"/>
              <a:pPr/>
              <a:t>84</a:t>
            </a:fld>
            <a:endParaRPr lang="en-US"/>
          </a:p>
        </p:txBody>
      </p:sp>
      <p:sp>
        <p:nvSpPr>
          <p:cNvPr id="187394" name="Rectangle 2"/>
          <p:cNvSpPr>
            <a:spLocks noGrp="1" noRot="1" noChangeAspect="1" noChangeArrowheads="1" noTextEdit="1"/>
          </p:cNvSpPr>
          <p:nvPr>
            <p:ph type="sldImg"/>
          </p:nvPr>
        </p:nvSpPr>
        <p:spPr>
          <a:ln/>
        </p:spPr>
      </p:sp>
      <p:sp>
        <p:nvSpPr>
          <p:cNvPr id="1873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524611A-5001-4C97-89FE-6FBB66EB5A1A}" type="slidenum">
              <a:rPr lang="en-US"/>
              <a:pPr/>
              <a:t>85</a:t>
            </a:fld>
            <a:endParaRPr lang="en-US"/>
          </a:p>
        </p:txBody>
      </p:sp>
      <p:sp>
        <p:nvSpPr>
          <p:cNvPr id="188418" name="Rectangle 2"/>
          <p:cNvSpPr>
            <a:spLocks noGrp="1" noRot="1" noChangeAspect="1" noChangeArrowheads="1" noTextEdit="1"/>
          </p:cNvSpPr>
          <p:nvPr>
            <p:ph type="sldImg"/>
          </p:nvPr>
        </p:nvSpPr>
        <p:spPr>
          <a:ln/>
        </p:spPr>
      </p:sp>
      <p:sp>
        <p:nvSpPr>
          <p:cNvPr id="1884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5557056-2424-4961-A9A1-5F78BEBDB381}" type="slidenum">
              <a:rPr lang="en-US"/>
              <a:pPr/>
              <a:t>86</a:t>
            </a:fld>
            <a:endParaRPr lang="en-US"/>
          </a:p>
        </p:txBody>
      </p:sp>
      <p:sp>
        <p:nvSpPr>
          <p:cNvPr id="189442" name="Rectangle 2"/>
          <p:cNvSpPr>
            <a:spLocks noGrp="1" noRot="1" noChangeAspect="1" noChangeArrowheads="1" noTextEdit="1"/>
          </p:cNvSpPr>
          <p:nvPr>
            <p:ph type="sldImg"/>
          </p:nvPr>
        </p:nvSpPr>
        <p:spPr>
          <a:ln/>
        </p:spPr>
      </p:sp>
      <p:sp>
        <p:nvSpPr>
          <p:cNvPr id="189443"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de-DE" smtClean="0"/>
              <a:t>Titelmasterformat durch Klicken bearbeiten</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5" name="Footer Placeholder 4"/>
          <p:cNvSpPr>
            <a:spLocks noGrp="1"/>
          </p:cNvSpPr>
          <p:nvPr>
            <p:ph type="ftr" sz="quarter" idx="11"/>
          </p:nvPr>
        </p:nvSpPr>
        <p:spPr/>
        <p:txBody>
          <a:bodyPr/>
          <a:lstStyle/>
          <a:p>
            <a:endParaRPr lang="en-GB"/>
          </a:p>
        </p:txBody>
      </p:sp>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1732482C-3DDD-443D-ABF8-83EFED79CB11}"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a:p>
        </p:txBody>
      </p:sp>
      <p:sp>
        <p:nvSpPr>
          <p:cNvPr id="3" name="Vertical Text Placeholder 2"/>
          <p:cNvSpPr>
            <a:spLocks noGrp="1"/>
          </p:cNvSpPr>
          <p:nvPr>
            <p:ph type="body" orient="vert" idx="1"/>
          </p:nvPr>
        </p:nvSpPr>
        <p:spPr/>
        <p:txBody>
          <a:bodyPr vert="eaVert"/>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4" name="Date Placeholder 3"/>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732482C-3DDD-443D-ABF8-83EFED79CB11}"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de-DE" smtClean="0"/>
              <a:t>Titelmasterformat durch Klicken bearbeiten</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4" name="Date Placeholder 3"/>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732482C-3DDD-443D-ABF8-83EFED79CB11}" type="slidenum">
              <a:rPr lang="en-GB" smtClean="0"/>
              <a:pPr/>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lipArtAndTx">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smtClean="0"/>
              <a:t>Click to edit Master title style</a:t>
            </a:r>
            <a:endParaRPr lang="en-US"/>
          </a:p>
        </p:txBody>
      </p:sp>
      <p:sp>
        <p:nvSpPr>
          <p:cNvPr id="3" name="ClipArt Placeholder 2"/>
          <p:cNvSpPr>
            <a:spLocks noGrp="1"/>
          </p:cNvSpPr>
          <p:nvPr>
            <p:ph type="clipArt" sz="half" idx="1"/>
          </p:nvPr>
        </p:nvSpPr>
        <p:spPr>
          <a:xfrm>
            <a:off x="685800" y="1981200"/>
            <a:ext cx="3810000" cy="4114800"/>
          </a:xfrm>
        </p:spPr>
        <p:txBody>
          <a:bodyPr/>
          <a:lstStyle/>
          <a:p>
            <a:pPr lvl="0"/>
            <a:endParaRPr lang="en-US" noProof="0" smtClean="0"/>
          </a:p>
        </p:txBody>
      </p:sp>
      <p:sp>
        <p:nvSpPr>
          <p:cNvPr id="4" name="Text Placeholder 3"/>
          <p:cNvSpPr>
            <a:spLocks noGrp="1"/>
          </p:cNvSpPr>
          <p:nvPr>
            <p:ph type="body" sz="half" idx="2"/>
          </p:nvPr>
        </p:nvSpPr>
        <p:spPr>
          <a:xfrm>
            <a:off x="4648200" y="1981200"/>
            <a:ext cx="381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prstClr val="black">
                  <a:tint val="75000"/>
                </a:prstClr>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prstClr val="black">
                  <a:tint val="75000"/>
                </a:prstClr>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9E75540-3B17-40BE-B5A2-F5267F800B81}"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xmlns="" val="3594892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a:p>
        </p:txBody>
      </p:sp>
      <p:sp>
        <p:nvSpPr>
          <p:cNvPr id="3" name="Content Placeholder 2"/>
          <p:cNvSpPr>
            <a:spLocks noGrp="1"/>
          </p:cNvSpPr>
          <p:nvPr>
            <p:ph idx="1"/>
          </p:nvPr>
        </p:nvSpPr>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732482C-3DDD-443D-ABF8-83EFED79CB11}"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de-DE" smtClean="0"/>
              <a:t>Titelmasterformat durch Klicken bearbeiten</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Textmasterformat bearbeiten</a:t>
            </a:r>
          </a:p>
        </p:txBody>
      </p:sp>
      <p:sp>
        <p:nvSpPr>
          <p:cNvPr id="7" name="Date Placeholder 6"/>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8" name="Slide Number Placeholder 7"/>
          <p:cNvSpPr>
            <a:spLocks noGrp="1"/>
          </p:cNvSpPr>
          <p:nvPr>
            <p:ph type="sldNum" sz="quarter" idx="11"/>
          </p:nvPr>
        </p:nvSpPr>
        <p:spPr/>
        <p:txBody>
          <a:bodyPr/>
          <a:lstStyle/>
          <a:p>
            <a:fld id="{1732482C-3DDD-443D-ABF8-83EFED79CB11}" type="slidenum">
              <a:rPr lang="en-GB" smtClean="0"/>
              <a:pPr/>
              <a:t>‹#›</a:t>
            </a:fld>
            <a:endParaRPr lang="en-GB"/>
          </a:p>
        </p:txBody>
      </p:sp>
      <p:sp>
        <p:nvSpPr>
          <p:cNvPr id="9" name="Footer Placeholder 8"/>
          <p:cNvSpPr>
            <a:spLocks noGrp="1"/>
          </p:cNvSpPr>
          <p:nvPr>
            <p:ph type="ftr" sz="quarter" idx="12"/>
          </p:nvPr>
        </p:nvSpPr>
        <p:spPr/>
        <p:txBody>
          <a:bodyPr/>
          <a:lstStyle/>
          <a:p>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732482C-3DDD-443D-ABF8-83EFED79CB11}"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smtClean="0"/>
              <a:t>Titelmasterformat durch Klicken bearbeiten</a:t>
            </a:r>
            <a:endParaRPr lang="en-US"/>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 bearbeiten</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de-DE" smtClean="0"/>
              <a:t>Textmasterformat bearbeiten</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732482C-3DDD-443D-ABF8-83EFED79CB11}"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a:p>
        </p:txBody>
      </p:sp>
      <p:sp>
        <p:nvSpPr>
          <p:cNvPr id="3" name="Date Placeholder 2"/>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732482C-3DDD-443D-ABF8-83EFED79CB11}"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732482C-3DDD-443D-ABF8-83EFED79CB11}"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 bearbeiten</a:t>
            </a:r>
          </a:p>
        </p:txBody>
      </p:sp>
      <p:sp>
        <p:nvSpPr>
          <p:cNvPr id="5" name="Date Placeholder 4"/>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732482C-3DDD-443D-ABF8-83EFED79CB11}" type="slidenum">
              <a:rPr lang="en-GB" smtClean="0"/>
              <a:pPr/>
              <a:t>‹#›</a:t>
            </a:fld>
            <a:endParaRPr lang="en-GB"/>
          </a:p>
        </p:txBody>
      </p:sp>
      <p:sp>
        <p:nvSpPr>
          <p:cNvPr id="8" name="Title 7"/>
          <p:cNvSpPr>
            <a:spLocks noGrp="1"/>
          </p:cNvSpPr>
          <p:nvPr>
            <p:ph type="title"/>
          </p:nvPr>
        </p:nvSpPr>
        <p:spPr/>
        <p:txBody>
          <a:bodyPr/>
          <a:lstStyle/>
          <a:p>
            <a:r>
              <a:rPr lang="de-DE" smtClean="0"/>
              <a:t>Titelmasterformat durch Klicken bearbeiten</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 bearbeiten</a:t>
            </a:r>
          </a:p>
        </p:txBody>
      </p:sp>
      <p:sp>
        <p:nvSpPr>
          <p:cNvPr id="5" name="Date Placeholder 4"/>
          <p:cNvSpPr>
            <a:spLocks noGrp="1"/>
          </p:cNvSpPr>
          <p:nvPr>
            <p:ph type="dt" sz="half" idx="10"/>
          </p:nvPr>
        </p:nvSpPr>
        <p:spPr/>
        <p:txBody>
          <a:bodyPr/>
          <a:lstStyle/>
          <a:p>
            <a:fld id="{139BB114-F4FD-454F-9AE5-8741D5D8B3E7}" type="datetimeFigureOut">
              <a:rPr lang="en-GB" smtClean="0"/>
              <a:pPr/>
              <a:t>01/03/2019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1732482C-3DDD-443D-ABF8-83EFED79CB11}" type="slidenum">
              <a:rPr lang="en-GB" smtClean="0"/>
              <a:pPr/>
              <a:t>‹#›</a:t>
            </a:fld>
            <a:endParaRPr lang="en-GB"/>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de-DE" smtClean="0"/>
              <a:t>Titelmasterformat durch Klicken bearbeiten</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139BB114-F4FD-454F-9AE5-8741D5D8B3E7}" type="datetimeFigureOut">
              <a:rPr lang="en-GB" smtClean="0"/>
              <a:pPr/>
              <a:t>01/03/2019</a:t>
            </a:fld>
            <a:endParaRPr lang="en-GB"/>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lang="en-GB"/>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chemeClr val="tx2"/>
                </a:solidFill>
              </a:defRPr>
            </a:lvl1pPr>
          </a:lstStyle>
          <a:p>
            <a:fld id="{1732482C-3DDD-443D-ABF8-83EFED79CB11}" type="slidenum">
              <a:rPr lang="en-GB" smtClean="0"/>
              <a:pPr/>
              <a:t>‹#›</a:t>
            </a:fld>
            <a:endParaRPr lang="en-GB"/>
          </a:p>
        </p:txBody>
      </p:sp>
      <p:sp>
        <p:nvSpPr>
          <p:cNvPr id="7" name="Rectangle 6"/>
          <p:cNvSpPr/>
          <p:nvPr/>
        </p:nvSpPr>
        <p:spPr>
          <a:xfrm>
            <a:off x="9001124" y="0"/>
            <a:ext cx="142876"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371600"/>
            <a:ext cx="142876"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Lst>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6.xml"/><Relationship Id="rId5" Type="http://schemas.openxmlformats.org/officeDocument/2006/relationships/image" Target="../media/image5.jpe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hyperlink" Target="http://upload.wikimedia.org/wikipedia/en/c/c7/Desert_Pavement_Mojave_2000.jpg"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hyperlink" Target="http://upload.wikimedia.org/wikipedia/en/1/13/Delicate_Arch_LaSalle.jpg" TargetMode="Externa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1"/>
          <p:cNvSpPr txBox="1">
            <a:spLocks/>
          </p:cNvSpPr>
          <p:nvPr/>
        </p:nvSpPr>
        <p:spPr>
          <a:xfrm>
            <a:off x="611560" y="2993505"/>
            <a:ext cx="8316416" cy="507503"/>
          </a:xfrm>
          <a:prstGeom prst="rect">
            <a:avLst/>
          </a:prstGeom>
        </p:spPr>
        <p:txBody>
          <a:bodyPr vert="horz" lIns="91440" tIns="45720" rIns="91440" bIns="45720" rtlCol="0" anchor="b">
            <a:noAutofit/>
          </a:bodyPr>
          <a:lstStyle>
            <a:lvl1pPr algn="l" defTabSz="914400" rtl="0" eaLnBrk="1" latinLnBrk="0" hangingPunct="1">
              <a:spcBef>
                <a:spcPct val="0"/>
              </a:spcBef>
              <a:buNone/>
              <a:defRPr sz="3600" kern="1200" cap="all" spc="-60" baseline="0">
                <a:solidFill>
                  <a:schemeClr val="tx2"/>
                </a:solidFill>
                <a:latin typeface="+mj-lt"/>
                <a:ea typeface="+mj-ea"/>
                <a:cs typeface="+mj-cs"/>
              </a:defRPr>
            </a:lvl1pPr>
          </a:lstStyle>
          <a:p>
            <a:r>
              <a:rPr lang="en-GB" sz="2800" dirty="0" smtClean="0">
                <a:solidFill>
                  <a:schemeClr val="bg1"/>
                </a:solidFill>
                <a:latin typeface="Times New Roman" pitchFamily="18" charset="0"/>
                <a:cs typeface="Times New Roman" pitchFamily="18" charset="0"/>
              </a:rPr>
              <a:t>IDC203: </a:t>
            </a:r>
            <a:br>
              <a:rPr lang="en-GB" sz="2800" dirty="0" smtClean="0">
                <a:solidFill>
                  <a:schemeClr val="bg1"/>
                </a:solidFill>
                <a:latin typeface="Times New Roman" pitchFamily="18" charset="0"/>
                <a:cs typeface="Times New Roman" pitchFamily="18" charset="0"/>
              </a:rPr>
            </a:br>
            <a:r>
              <a:rPr lang="en-GB" sz="2800" dirty="0" smtClean="0">
                <a:solidFill>
                  <a:schemeClr val="tx1"/>
                </a:solidFill>
                <a:latin typeface="Times New Roman" pitchFamily="18" charset="0"/>
                <a:cs typeface="Times New Roman" pitchFamily="18" charset="0"/>
              </a:rPr>
              <a:t>IDC</a:t>
            </a:r>
            <a:r>
              <a:rPr lang="en-GB" sz="2800" dirty="0" smtClean="0">
                <a:solidFill>
                  <a:schemeClr val="bg1"/>
                </a:solidFill>
                <a:latin typeface="Times New Roman" pitchFamily="18" charset="0"/>
                <a:cs typeface="Times New Roman" pitchFamily="18" charset="0"/>
              </a:rPr>
              <a:t>:</a:t>
            </a:r>
            <a:r>
              <a:rPr lang="en-GB" sz="2800" dirty="0" smtClean="0">
                <a:solidFill>
                  <a:schemeClr val="tx1"/>
                </a:solidFill>
                <a:latin typeface="Times New Roman" pitchFamily="18" charset="0"/>
                <a:cs typeface="Times New Roman" pitchFamily="18" charset="0"/>
              </a:rPr>
              <a:t>203: Introduction to Earth Sciences</a:t>
            </a:r>
            <a:endParaRPr lang="en-GB" sz="2800" dirty="0">
              <a:solidFill>
                <a:schemeClr val="tx1"/>
              </a:solidFill>
              <a:latin typeface="Times New Roman" pitchFamily="18" charset="0"/>
              <a:cs typeface="Times New Roman" pitchFamily="18" charset="0"/>
            </a:endParaRPr>
          </a:p>
        </p:txBody>
      </p:sp>
      <p:pic>
        <p:nvPicPr>
          <p:cNvPr id="1026" name="Picture 2" descr="C:\Users\Rimjhim\Desktop\New folder (2)\anoop_data\desktop all\Personal\photos\Tsomorari-photo\DSC03213.JPG"/>
          <p:cNvPicPr>
            <a:picLocks noChangeAspect="1" noChangeArrowheads="1"/>
          </p:cNvPicPr>
          <p:nvPr/>
        </p:nvPicPr>
        <p:blipFill>
          <a:blip r:embed="rId2" cstate="print"/>
          <a:srcRect/>
          <a:stretch>
            <a:fillRect/>
          </a:stretch>
        </p:blipFill>
        <p:spPr bwMode="auto">
          <a:xfrm>
            <a:off x="35496" y="176491"/>
            <a:ext cx="3960440" cy="2388413"/>
          </a:xfrm>
          <a:prstGeom prst="rect">
            <a:avLst/>
          </a:prstGeom>
          <a:noFill/>
        </p:spPr>
      </p:pic>
      <p:pic>
        <p:nvPicPr>
          <p:cNvPr id="5" name="Picture 4" descr="images.jpg"/>
          <p:cNvPicPr>
            <a:picLocks noChangeAspect="1"/>
          </p:cNvPicPr>
          <p:nvPr/>
        </p:nvPicPr>
        <p:blipFill>
          <a:blip r:embed="rId3" cstate="print"/>
          <a:srcRect r="32131"/>
          <a:stretch>
            <a:fillRect/>
          </a:stretch>
        </p:blipFill>
        <p:spPr>
          <a:xfrm>
            <a:off x="4716016" y="188640"/>
            <a:ext cx="4018046" cy="2376264"/>
          </a:xfrm>
          <a:prstGeom prst="rect">
            <a:avLst/>
          </a:prstGeom>
        </p:spPr>
      </p:pic>
      <p:pic>
        <p:nvPicPr>
          <p:cNvPr id="1028" name="Picture 4" descr="C:\Users\Rimjhim\Desktop\New folder (2)\anoop_data\desktop all\Personal\photos\stefan\BILD0614.JPG"/>
          <p:cNvPicPr>
            <a:picLocks noChangeAspect="1" noChangeArrowheads="1"/>
          </p:cNvPicPr>
          <p:nvPr/>
        </p:nvPicPr>
        <p:blipFill>
          <a:blip r:embed="rId4" cstate="print"/>
          <a:srcRect t="9589"/>
          <a:stretch>
            <a:fillRect/>
          </a:stretch>
        </p:blipFill>
        <p:spPr bwMode="auto">
          <a:xfrm>
            <a:off x="35496" y="4005064"/>
            <a:ext cx="3888432" cy="2636912"/>
          </a:xfrm>
          <a:prstGeom prst="rect">
            <a:avLst/>
          </a:prstGeom>
          <a:noFill/>
        </p:spPr>
      </p:pic>
      <p:pic>
        <p:nvPicPr>
          <p:cNvPr id="8" name="Picture 7" descr="Labeled_speleothems.jpg"/>
          <p:cNvPicPr>
            <a:picLocks noChangeAspect="1"/>
          </p:cNvPicPr>
          <p:nvPr/>
        </p:nvPicPr>
        <p:blipFill>
          <a:blip r:embed="rId5" cstate="print"/>
          <a:stretch>
            <a:fillRect/>
          </a:stretch>
        </p:blipFill>
        <p:spPr>
          <a:xfrm>
            <a:off x="4896544" y="4005064"/>
            <a:ext cx="3923928" cy="2804197"/>
          </a:xfrm>
          <a:prstGeom prst="rect">
            <a:avLst/>
          </a:prstGeom>
        </p:spPr>
      </p:pic>
    </p:spTree>
    <p:extLst>
      <p:ext uri="{BB962C8B-B14F-4D97-AF65-F5344CB8AC3E}">
        <p14:creationId xmlns:p14="http://schemas.microsoft.com/office/powerpoint/2010/main" xmlns="" val="7601969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ChangeArrowheads="1"/>
          </p:cNvSpPr>
          <p:nvPr/>
        </p:nvSpPr>
        <p:spPr bwMode="auto">
          <a:xfrm>
            <a:off x="683568" y="0"/>
            <a:ext cx="7772400" cy="1143000"/>
          </a:xfrm>
          <a:prstGeom prst="rect">
            <a:avLst/>
          </a:prstGeom>
          <a:noFill/>
          <a:ln w="9525">
            <a:noFill/>
            <a:miter lim="800000"/>
            <a:headEnd/>
            <a:tailEnd/>
          </a:ln>
        </p:spPr>
        <p:txBody>
          <a:bodyPr anchor="ctr"/>
          <a:lstStyle/>
          <a:p>
            <a:pPr algn="ctr"/>
            <a:r>
              <a:rPr lang="en-US" sz="2400" b="1" dirty="0">
                <a:latin typeface="Times New Roman" pitchFamily="18" charset="0"/>
                <a:cs typeface="Times New Roman" pitchFamily="18" charset="0"/>
              </a:rPr>
              <a:t>Sedimentary Structures</a:t>
            </a:r>
          </a:p>
        </p:txBody>
      </p:sp>
      <p:sp>
        <p:nvSpPr>
          <p:cNvPr id="21507" name="Rectangle 3"/>
          <p:cNvSpPr>
            <a:spLocks noChangeArrowheads="1"/>
          </p:cNvSpPr>
          <p:nvPr/>
        </p:nvSpPr>
        <p:spPr bwMode="auto">
          <a:xfrm>
            <a:off x="323528" y="548680"/>
            <a:ext cx="8229600" cy="2304256"/>
          </a:xfrm>
          <a:prstGeom prst="rect">
            <a:avLst/>
          </a:prstGeom>
          <a:noFill/>
          <a:ln w="9525">
            <a:noFill/>
            <a:miter lim="800000"/>
            <a:headEnd/>
            <a:tailEnd/>
          </a:ln>
        </p:spPr>
        <p:txBody>
          <a:bodyPr/>
          <a:lstStyle/>
          <a:p>
            <a:pPr marL="742950" lvl="1" indent="-285750">
              <a:spcBef>
                <a:spcPct val="20000"/>
              </a:spcBef>
            </a:pPr>
            <a:endParaRPr lang="en-US" sz="2400" dirty="0">
              <a:latin typeface="Times New Roman" pitchFamily="18" charset="0"/>
              <a:cs typeface="Times New Roman" pitchFamily="18" charset="0"/>
            </a:endParaRPr>
          </a:p>
          <a:p>
            <a:pPr marL="342900" indent="-342900">
              <a:spcBef>
                <a:spcPct val="20000"/>
              </a:spcBef>
              <a:buFontTx/>
              <a:buChar char="•"/>
            </a:pPr>
            <a:r>
              <a:rPr lang="en-US" sz="2400" i="1" dirty="0">
                <a:solidFill>
                  <a:schemeClr val="accent2"/>
                </a:solidFill>
                <a:latin typeface="Times New Roman" pitchFamily="18" charset="0"/>
                <a:cs typeface="Times New Roman" pitchFamily="18" charset="0"/>
              </a:rPr>
              <a:t>Bedding</a:t>
            </a:r>
            <a:endParaRPr lang="en-US" sz="2800" dirty="0">
              <a:latin typeface="Times New Roman" pitchFamily="18" charset="0"/>
              <a:cs typeface="Times New Roman" pitchFamily="18" charset="0"/>
            </a:endParaRPr>
          </a:p>
          <a:p>
            <a:pPr marL="742950" lvl="1" indent="-285750">
              <a:spcBef>
                <a:spcPct val="20000"/>
              </a:spcBef>
              <a:buFontTx/>
              <a:buChar char="–"/>
            </a:pPr>
            <a:r>
              <a:rPr lang="en-US" sz="2000" dirty="0">
                <a:latin typeface="Times New Roman" pitchFamily="18" charset="0"/>
                <a:cs typeface="Times New Roman" pitchFamily="18" charset="0"/>
              </a:rPr>
              <a:t>Series of visible layers within a rock</a:t>
            </a:r>
          </a:p>
          <a:p>
            <a:pPr marL="742950" lvl="1" indent="-285750">
              <a:spcBef>
                <a:spcPct val="20000"/>
              </a:spcBef>
              <a:buFontTx/>
              <a:buChar char="–"/>
            </a:pPr>
            <a:r>
              <a:rPr lang="en-US" sz="2000" dirty="0">
                <a:latin typeface="Times New Roman" pitchFamily="18" charset="0"/>
                <a:cs typeface="Times New Roman" pitchFamily="18" charset="0"/>
              </a:rPr>
              <a:t>Most common sedimentary structure</a:t>
            </a:r>
          </a:p>
          <a:p>
            <a:pPr marL="742950" lvl="1" indent="-285750">
              <a:spcBef>
                <a:spcPct val="20000"/>
              </a:spcBef>
              <a:buFontTx/>
              <a:buChar char="–"/>
            </a:pPr>
            <a:endParaRPr lang="en-US" sz="2400" dirty="0">
              <a:latin typeface="Times New Roman" pitchFamily="18" charset="0"/>
              <a:cs typeface="Times New Roman" pitchFamily="18" charset="0"/>
            </a:endParaRPr>
          </a:p>
        </p:txBody>
      </p:sp>
      <p:pic>
        <p:nvPicPr>
          <p:cNvPr id="4" name="Picture 3" descr="lamina-bed.gif"/>
          <p:cNvPicPr>
            <a:picLocks noChangeAspect="1"/>
          </p:cNvPicPr>
          <p:nvPr/>
        </p:nvPicPr>
        <p:blipFill>
          <a:blip r:embed="rId2" cstate="print"/>
          <a:stretch>
            <a:fillRect/>
          </a:stretch>
        </p:blipFill>
        <p:spPr>
          <a:xfrm>
            <a:off x="251520" y="2564904"/>
            <a:ext cx="3200355" cy="3744416"/>
          </a:xfrm>
          <a:prstGeom prst="rect">
            <a:avLst/>
          </a:prstGeom>
        </p:spPr>
      </p:pic>
      <p:pic>
        <p:nvPicPr>
          <p:cNvPr id="5" name="Picture 4" descr="Image80.jpg"/>
          <p:cNvPicPr>
            <a:picLocks noChangeAspect="1"/>
          </p:cNvPicPr>
          <p:nvPr/>
        </p:nvPicPr>
        <p:blipFill>
          <a:blip r:embed="rId3" cstate="print"/>
          <a:stretch>
            <a:fillRect/>
          </a:stretch>
        </p:blipFill>
        <p:spPr>
          <a:xfrm>
            <a:off x="3851920" y="2996952"/>
            <a:ext cx="4898116" cy="322094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a:xfrm>
            <a:off x="0" y="188640"/>
            <a:ext cx="4804320" cy="720725"/>
          </a:xfrm>
          <a:noFill/>
          <a:ln/>
        </p:spPr>
        <p:txBody>
          <a:bodyPr>
            <a:normAutofit/>
          </a:bodyPr>
          <a:lstStyle/>
          <a:p>
            <a:r>
              <a:rPr lang="en-US" sz="3200" b="1" cap="none" dirty="0" smtClean="0">
                <a:solidFill>
                  <a:schemeClr val="tx1"/>
                </a:solidFill>
                <a:effectLst>
                  <a:outerShdw blurRad="38100" dist="38100" dir="2700000" algn="tl">
                    <a:srgbClr val="000000"/>
                  </a:outerShdw>
                </a:effectLst>
                <a:latin typeface="Times New Roman" pitchFamily="18" charset="0"/>
                <a:cs typeface="Times New Roman" pitchFamily="18" charset="0"/>
              </a:rPr>
              <a:t>Sedimentary structures</a:t>
            </a:r>
            <a:endParaRPr lang="en-US" sz="3200" b="1" cap="none" dirty="0">
              <a:solidFill>
                <a:schemeClr val="tx1"/>
              </a:solidFill>
              <a:effectLst>
                <a:outerShdw blurRad="38100" dist="38100" dir="2700000" algn="tl">
                  <a:srgbClr val="000000"/>
                </a:outerShdw>
              </a:effectLst>
              <a:latin typeface="Times New Roman" pitchFamily="18" charset="0"/>
              <a:cs typeface="Times New Roman" pitchFamily="18" charset="0"/>
            </a:endParaRPr>
          </a:p>
        </p:txBody>
      </p:sp>
      <p:sp>
        <p:nvSpPr>
          <p:cNvPr id="69635" name="Rectangle 3"/>
          <p:cNvSpPr>
            <a:spLocks noGrp="1" noChangeArrowheads="1"/>
          </p:cNvSpPr>
          <p:nvPr>
            <p:ph type="body" idx="1"/>
          </p:nvPr>
        </p:nvSpPr>
        <p:spPr bwMode="auto">
          <a:xfrm>
            <a:off x="251520" y="1916832"/>
            <a:ext cx="8356600" cy="2557156"/>
          </a:xfrm>
          <a:noFill/>
          <a:ln w="12700">
            <a:miter lim="800000"/>
            <a:headEnd/>
            <a:tailEnd/>
          </a:ln>
        </p:spPr>
        <p:txBody>
          <a:bodyPr vert="horz" wrap="square" lIns="63398" tIns="25359" rIns="63398" bIns="25359" numCol="1" anchor="t" anchorCtr="0" compatLnSpc="1">
            <a:prstTxWarp prst="textNoShape">
              <a:avLst/>
            </a:prstTxWarp>
            <a:spAutoFit/>
          </a:bodyPr>
          <a:lstStyle/>
          <a:p>
            <a:pPr>
              <a:lnSpc>
                <a:spcPct val="96000"/>
              </a:lnSpc>
              <a:spcBef>
                <a:spcPct val="48000"/>
              </a:spcBef>
              <a:buFontTx/>
              <a:buNone/>
            </a:pPr>
            <a:r>
              <a:rPr lang="en-US" sz="2800" dirty="0" smtClean="0">
                <a:latin typeface="Times New Roman" pitchFamily="18" charset="0"/>
                <a:cs typeface="Times New Roman" pitchFamily="18" charset="0"/>
              </a:rPr>
              <a:t>Stratification </a:t>
            </a:r>
            <a:r>
              <a:rPr lang="en-US" sz="2800" dirty="0">
                <a:latin typeface="Times New Roman" pitchFamily="18" charset="0"/>
                <a:cs typeface="Times New Roman" pitchFamily="18" charset="0"/>
              </a:rPr>
              <a:t>= bedding = layering</a:t>
            </a:r>
          </a:p>
          <a:p>
            <a:pPr>
              <a:lnSpc>
                <a:spcPct val="96000"/>
              </a:lnSpc>
              <a:spcBef>
                <a:spcPct val="48000"/>
              </a:spcBef>
              <a:buFontTx/>
              <a:buNone/>
            </a:pPr>
            <a:r>
              <a:rPr lang="en-US" sz="2800" dirty="0">
                <a:latin typeface="Times New Roman" pitchFamily="18" charset="0"/>
                <a:cs typeface="Times New Roman" pitchFamily="18" charset="0"/>
              </a:rPr>
              <a:t>Produced due to differences in</a:t>
            </a:r>
          </a:p>
          <a:p>
            <a:pPr>
              <a:lnSpc>
                <a:spcPct val="96000"/>
              </a:lnSpc>
              <a:spcBef>
                <a:spcPct val="48000"/>
              </a:spcBef>
              <a:buFontTx/>
              <a:buNone/>
            </a:pPr>
            <a:r>
              <a:rPr lang="en-US" sz="2800" dirty="0">
                <a:latin typeface="Times New Roman" pitchFamily="18" charset="0"/>
                <a:cs typeface="Times New Roman" pitchFamily="18" charset="0"/>
              </a:rPr>
              <a:t>	1. size of particles</a:t>
            </a:r>
          </a:p>
          <a:p>
            <a:pPr>
              <a:lnSpc>
                <a:spcPct val="96000"/>
              </a:lnSpc>
              <a:spcBef>
                <a:spcPct val="48000"/>
              </a:spcBef>
              <a:buFontTx/>
              <a:buNone/>
            </a:pPr>
            <a:r>
              <a:rPr lang="en-US" sz="2800" dirty="0">
                <a:latin typeface="Times New Roman" pitchFamily="18" charset="0"/>
                <a:cs typeface="Times New Roman" pitchFamily="18" charset="0"/>
              </a:rPr>
              <a:t>	2. kinds of particles</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a:xfrm>
            <a:off x="1493838" y="609600"/>
            <a:ext cx="8622778" cy="720725"/>
          </a:xfrm>
          <a:noFill/>
          <a:ln/>
        </p:spPr>
        <p:txBody>
          <a:bodyPr>
            <a:normAutofit/>
          </a:bodyPr>
          <a:lstStyle/>
          <a:p>
            <a:r>
              <a:rPr lang="en-US" sz="3200" cap="none" dirty="0" smtClean="0">
                <a:solidFill>
                  <a:srgbClr val="002060"/>
                </a:solidFill>
                <a:latin typeface="Times New Roman" pitchFamily="18" charset="0"/>
                <a:cs typeface="Times New Roman" pitchFamily="18" charset="0"/>
              </a:rPr>
              <a:t>Sedimentary structures</a:t>
            </a:r>
            <a:endParaRPr lang="en-US" sz="3200" cap="none" dirty="0">
              <a:solidFill>
                <a:srgbClr val="002060"/>
              </a:solidFill>
              <a:latin typeface="Times New Roman" pitchFamily="18" charset="0"/>
              <a:cs typeface="Times New Roman" pitchFamily="18" charset="0"/>
            </a:endParaRPr>
          </a:p>
        </p:txBody>
      </p:sp>
      <p:sp>
        <p:nvSpPr>
          <p:cNvPr id="70659" name="Rectangle 3"/>
          <p:cNvSpPr>
            <a:spLocks noGrp="1" noChangeArrowheads="1"/>
          </p:cNvSpPr>
          <p:nvPr>
            <p:ph type="body" idx="1"/>
          </p:nvPr>
        </p:nvSpPr>
        <p:spPr bwMode="auto">
          <a:xfrm>
            <a:off x="457200" y="1828800"/>
            <a:ext cx="9083352" cy="2709313"/>
          </a:xfrm>
          <a:noFill/>
          <a:ln w="12700">
            <a:miter lim="800000"/>
            <a:headEnd/>
            <a:tailEnd/>
          </a:ln>
        </p:spPr>
        <p:txBody>
          <a:bodyPr vert="horz" wrap="square" lIns="63398" tIns="25359" rIns="63398" bIns="25359" numCol="1" anchor="t" anchorCtr="0" compatLnSpc="1">
            <a:prstTxWarp prst="textNoShape">
              <a:avLst/>
            </a:prstTxWarp>
            <a:spAutoFit/>
          </a:bodyPr>
          <a:lstStyle/>
          <a:p>
            <a:pPr>
              <a:lnSpc>
                <a:spcPct val="150000"/>
              </a:lnSpc>
              <a:spcBef>
                <a:spcPct val="48000"/>
              </a:spcBef>
              <a:buFontTx/>
              <a:buNone/>
            </a:pPr>
            <a:r>
              <a:rPr lang="en-US" sz="2400" dirty="0">
                <a:latin typeface="Times New Roman" pitchFamily="18" charset="0"/>
                <a:cs typeface="Times New Roman" pitchFamily="18" charset="0"/>
              </a:rPr>
              <a:t>Particular structural features can </a:t>
            </a:r>
            <a:r>
              <a:rPr lang="en-US" sz="2400" dirty="0" smtClean="0">
                <a:latin typeface="Times New Roman" pitchFamily="18" charset="0"/>
                <a:cs typeface="Times New Roman" pitchFamily="18" charset="0"/>
              </a:rPr>
              <a:t>give information </a:t>
            </a:r>
            <a:r>
              <a:rPr lang="en-US" sz="2400" dirty="0">
                <a:latin typeface="Times New Roman" pitchFamily="18" charset="0"/>
                <a:cs typeface="Times New Roman" pitchFamily="18" charset="0"/>
              </a:rPr>
              <a:t>about the environment </a:t>
            </a:r>
            <a:r>
              <a:rPr lang="en-US" sz="2400" dirty="0" smtClean="0">
                <a:latin typeface="Times New Roman" pitchFamily="18" charset="0"/>
                <a:cs typeface="Times New Roman" pitchFamily="18" charset="0"/>
              </a:rPr>
              <a:t>of deposition</a:t>
            </a:r>
            <a:r>
              <a:rPr lang="en-US" sz="2400" dirty="0">
                <a:latin typeface="Times New Roman" pitchFamily="18" charset="0"/>
                <a:cs typeface="Times New Roman" pitchFamily="18" charset="0"/>
              </a:rPr>
              <a:t>.</a:t>
            </a:r>
          </a:p>
          <a:p>
            <a:pPr>
              <a:lnSpc>
                <a:spcPct val="150000"/>
              </a:lnSpc>
              <a:spcBef>
                <a:spcPct val="48000"/>
              </a:spcBef>
              <a:buFontTx/>
              <a:buNone/>
            </a:pPr>
            <a:r>
              <a:rPr lang="en-US" sz="2400" dirty="0">
                <a:latin typeface="Times New Roman" pitchFamily="18" charset="0"/>
                <a:cs typeface="Times New Roman" pitchFamily="18" charset="0"/>
              </a:rPr>
              <a:t>Structures also help determine if a </a:t>
            </a:r>
            <a:r>
              <a:rPr lang="en-US" sz="2400" dirty="0" smtClean="0">
                <a:latin typeface="Times New Roman" pitchFamily="18" charset="0"/>
                <a:cs typeface="Times New Roman" pitchFamily="18" charset="0"/>
              </a:rPr>
              <a:t>bed is </a:t>
            </a:r>
            <a:r>
              <a:rPr lang="en-US" sz="2400" dirty="0">
                <a:latin typeface="Times New Roman" pitchFamily="18" charset="0"/>
                <a:cs typeface="Times New Roman" pitchFamily="18" charset="0"/>
              </a:rPr>
              <a:t>right-side-up.</a:t>
            </a:r>
          </a:p>
          <a:p>
            <a:pPr>
              <a:lnSpc>
                <a:spcPct val="150000"/>
              </a:lnSpc>
              <a:spcBef>
                <a:spcPct val="48000"/>
              </a:spcBef>
              <a:buFontTx/>
              <a:buNone/>
            </a:pPr>
            <a:r>
              <a:rPr lang="en-US" sz="2400" dirty="0">
                <a:latin typeface="Times New Roman" pitchFamily="18" charset="0"/>
                <a:cs typeface="Times New Roman" pitchFamily="18" charset="0"/>
              </a:rPr>
              <a:t>— this is important in deformed rocks</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0" y="0"/>
            <a:ext cx="5791200" cy="615598"/>
          </a:xfrm>
        </p:spPr>
        <p:txBody>
          <a:bodyPr/>
          <a:lstStyle/>
          <a:p>
            <a:r>
              <a:rPr lang="en-US" sz="2400" b="1" cap="none" dirty="0" smtClean="0">
                <a:solidFill>
                  <a:schemeClr val="tx1"/>
                </a:solidFill>
                <a:latin typeface="Times New Roman" pitchFamily="18" charset="0"/>
                <a:cs typeface="Times New Roman" pitchFamily="18" charset="0"/>
              </a:rPr>
              <a:t>Environment of deposition</a:t>
            </a:r>
          </a:p>
        </p:txBody>
      </p:sp>
      <p:sp>
        <p:nvSpPr>
          <p:cNvPr id="20483" name="Rectangle 3"/>
          <p:cNvSpPr>
            <a:spLocks noGrp="1" noChangeArrowheads="1"/>
          </p:cNvSpPr>
          <p:nvPr>
            <p:ph type="body" idx="1"/>
          </p:nvPr>
        </p:nvSpPr>
        <p:spPr/>
        <p:txBody>
          <a:bodyPr>
            <a:normAutofit fontScale="92500"/>
          </a:bodyPr>
          <a:lstStyle/>
          <a:p>
            <a:pPr>
              <a:lnSpc>
                <a:spcPct val="150000"/>
              </a:lnSpc>
            </a:pPr>
            <a:r>
              <a:rPr lang="en-US" sz="2400" smtClean="0">
                <a:latin typeface="Times New Roman" pitchFamily="18" charset="0"/>
                <a:cs typeface="Times New Roman" pitchFamily="18" charset="0"/>
              </a:rPr>
              <a:t>Modern Analogue</a:t>
            </a:r>
          </a:p>
          <a:p>
            <a:pPr lvl="1">
              <a:lnSpc>
                <a:spcPct val="150000"/>
              </a:lnSpc>
            </a:pPr>
            <a:r>
              <a:rPr lang="en-US" sz="2400" smtClean="0">
                <a:latin typeface="Times New Roman" pitchFamily="18" charset="0"/>
                <a:cs typeface="Times New Roman" pitchFamily="18" charset="0"/>
              </a:rPr>
              <a:t>Key to interpreting transport history of sediments and rocks</a:t>
            </a:r>
          </a:p>
          <a:p>
            <a:pPr>
              <a:lnSpc>
                <a:spcPct val="150000"/>
              </a:lnSpc>
            </a:pPr>
            <a:r>
              <a:rPr lang="en-US" sz="2400" smtClean="0">
                <a:latin typeface="Times New Roman" pitchFamily="18" charset="0"/>
                <a:cs typeface="Times New Roman" pitchFamily="18" charset="0"/>
              </a:rPr>
              <a:t>Model</a:t>
            </a:r>
          </a:p>
          <a:p>
            <a:pPr lvl="1">
              <a:lnSpc>
                <a:spcPct val="150000"/>
              </a:lnSpc>
            </a:pPr>
            <a:r>
              <a:rPr lang="en-US" sz="2400" smtClean="0">
                <a:latin typeface="Times New Roman" pitchFamily="18" charset="0"/>
                <a:cs typeface="Times New Roman" pitchFamily="18" charset="0"/>
              </a:rPr>
              <a:t>Based on idea that a “particular set of environmental conditions operating at a particular intensity will produce a sedimentary deposit with a unique set of properties that will identify if as the product of a particular environment” </a:t>
            </a:r>
            <a:r>
              <a:rPr lang="en-US" sz="2400" smtClean="0"/>
              <a:t>	</a:t>
            </a:r>
          </a:p>
          <a:p>
            <a:pPr lvl="1">
              <a:lnSpc>
                <a:spcPct val="90000"/>
              </a:lnSpc>
              <a:buFontTx/>
              <a:buNone/>
            </a:pPr>
            <a:r>
              <a:rPr lang="en-US" sz="2400" smtClean="0"/>
              <a:t>                                                                  </a:t>
            </a:r>
            <a:r>
              <a:rPr lang="en-US" sz="2400" smtClean="0">
                <a:latin typeface="Times New Roman" pitchFamily="18" charset="0"/>
                <a:cs typeface="Times New Roman" pitchFamily="18" charset="0"/>
              </a:rPr>
              <a:t>(Boggs, 2001)</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xfrm>
            <a:off x="0" y="0"/>
            <a:ext cx="3279948" cy="720725"/>
          </a:xfrm>
          <a:noFill/>
          <a:ln/>
        </p:spPr>
        <p:txBody>
          <a:bodyPr>
            <a:normAutofit/>
          </a:bodyPr>
          <a:lstStyle/>
          <a:p>
            <a:r>
              <a:rPr lang="en-US" sz="3200" b="1" cap="none" dirty="0" smtClean="0">
                <a:solidFill>
                  <a:srgbClr val="002060"/>
                </a:solidFill>
                <a:latin typeface="Times New Roman" pitchFamily="18" charset="0"/>
                <a:cs typeface="Times New Roman" pitchFamily="18" charset="0"/>
              </a:rPr>
              <a:t>Graded bedding</a:t>
            </a:r>
            <a:endParaRPr lang="en-US" sz="3200" b="1" cap="none" dirty="0">
              <a:solidFill>
                <a:srgbClr val="002060"/>
              </a:solidFill>
              <a:latin typeface="Times New Roman" pitchFamily="18" charset="0"/>
              <a:cs typeface="Times New Roman" pitchFamily="18" charset="0"/>
            </a:endParaRPr>
          </a:p>
        </p:txBody>
      </p:sp>
      <p:sp>
        <p:nvSpPr>
          <p:cNvPr id="71683" name="Rectangle 3"/>
          <p:cNvSpPr>
            <a:spLocks noGrp="1" noChangeArrowheads="1"/>
          </p:cNvSpPr>
          <p:nvPr>
            <p:ph type="body" idx="1"/>
          </p:nvPr>
        </p:nvSpPr>
        <p:spPr bwMode="auto">
          <a:xfrm>
            <a:off x="395536" y="5589240"/>
            <a:ext cx="5184576" cy="405926"/>
          </a:xfrm>
          <a:noFill/>
          <a:ln w="12700">
            <a:miter lim="800000"/>
            <a:headEnd/>
            <a:tailEnd/>
          </a:ln>
        </p:spPr>
        <p:txBody>
          <a:bodyPr vert="horz" wrap="square" lIns="63398" tIns="25359" rIns="63398" bIns="25359" numCol="1" anchor="t" anchorCtr="0" compatLnSpc="1">
            <a:prstTxWarp prst="textNoShape">
              <a:avLst/>
            </a:prstTxWarp>
            <a:spAutoFit/>
          </a:bodyPr>
          <a:lstStyle/>
          <a:p>
            <a:pPr>
              <a:lnSpc>
                <a:spcPct val="102000"/>
              </a:lnSpc>
              <a:spcBef>
                <a:spcPct val="51000"/>
              </a:spcBef>
              <a:buFontTx/>
              <a:buNone/>
            </a:pPr>
            <a:r>
              <a:rPr lang="en-US" sz="2400" dirty="0">
                <a:latin typeface="Times New Roman" pitchFamily="18" charset="0"/>
                <a:cs typeface="Times New Roman" pitchFamily="18" charset="0"/>
              </a:rPr>
              <a:t>Scale may be mm to m</a:t>
            </a:r>
          </a:p>
        </p:txBody>
      </p:sp>
      <p:pic>
        <p:nvPicPr>
          <p:cNvPr id="5" name="Picture 4" descr="gradedbedding.gif"/>
          <p:cNvPicPr>
            <a:picLocks noChangeAspect="1"/>
          </p:cNvPicPr>
          <p:nvPr/>
        </p:nvPicPr>
        <p:blipFill>
          <a:blip r:embed="rId2" cstate="print"/>
          <a:srcRect l="10427" t="30147" r="9629"/>
          <a:stretch>
            <a:fillRect/>
          </a:stretch>
        </p:blipFill>
        <p:spPr>
          <a:xfrm>
            <a:off x="179512" y="1628800"/>
            <a:ext cx="4521972" cy="2961134"/>
          </a:xfrm>
          <a:prstGeom prst="rect">
            <a:avLst/>
          </a:prstGeom>
        </p:spPr>
      </p:pic>
      <p:pic>
        <p:nvPicPr>
          <p:cNvPr id="6" name="Picture 5" descr="gradedlg.jpg"/>
          <p:cNvPicPr>
            <a:picLocks noChangeAspect="1"/>
          </p:cNvPicPr>
          <p:nvPr/>
        </p:nvPicPr>
        <p:blipFill>
          <a:blip r:embed="rId3" cstate="print"/>
          <a:srcRect l="21766"/>
          <a:stretch>
            <a:fillRect/>
          </a:stretch>
        </p:blipFill>
        <p:spPr>
          <a:xfrm>
            <a:off x="5341004" y="1556792"/>
            <a:ext cx="3473441" cy="2880320"/>
          </a:xfrm>
          <a:prstGeom prst="rect">
            <a:avLst/>
          </a:prstGeom>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51520" y="260648"/>
            <a:ext cx="7776864" cy="2628412"/>
          </a:xfrm>
          <a:prstGeom prst="rect">
            <a:avLst/>
          </a:prstGeom>
        </p:spPr>
        <p:txBody>
          <a:bodyPr wrap="square">
            <a:spAutoFit/>
          </a:bodyPr>
          <a:lstStyle/>
          <a:p>
            <a:pPr marL="342900" indent="-342900">
              <a:spcBef>
                <a:spcPct val="20000"/>
              </a:spcBef>
            </a:pPr>
            <a:r>
              <a:rPr lang="en-US" sz="2400" b="1" dirty="0" smtClean="0">
                <a:solidFill>
                  <a:srgbClr val="002060"/>
                </a:solidFill>
                <a:latin typeface="Times New Roman" pitchFamily="18" charset="0"/>
                <a:cs typeface="Times New Roman" pitchFamily="18" charset="0"/>
              </a:rPr>
              <a:t>Fossils</a:t>
            </a:r>
          </a:p>
          <a:p>
            <a:pPr marL="342900" indent="-342900">
              <a:spcBef>
                <a:spcPct val="20000"/>
              </a:spcBef>
            </a:pPr>
            <a:endParaRPr lang="en-US" sz="2400" b="1" dirty="0" smtClean="0">
              <a:solidFill>
                <a:srgbClr val="002060"/>
              </a:solidFill>
              <a:latin typeface="Times New Roman" pitchFamily="18" charset="0"/>
              <a:cs typeface="Times New Roman" pitchFamily="18" charset="0"/>
            </a:endParaRPr>
          </a:p>
          <a:p>
            <a:pPr marL="342900" indent="-342900">
              <a:spcBef>
                <a:spcPct val="20000"/>
              </a:spcBef>
              <a:buFontTx/>
              <a:buChar char="•"/>
            </a:pPr>
            <a:endParaRPr lang="en-US" sz="2000" i="1" dirty="0" smtClean="0">
              <a:solidFill>
                <a:srgbClr val="002060"/>
              </a:solidFill>
              <a:latin typeface="Times New Roman" pitchFamily="18" charset="0"/>
              <a:cs typeface="Times New Roman" pitchFamily="18" charset="0"/>
            </a:endParaRPr>
          </a:p>
          <a:p>
            <a:pPr marL="742950" lvl="1" indent="-285750">
              <a:lnSpc>
                <a:spcPct val="90000"/>
              </a:lnSpc>
              <a:spcBef>
                <a:spcPct val="20000"/>
              </a:spcBef>
              <a:buFontTx/>
              <a:buChar char="–"/>
            </a:pPr>
            <a:r>
              <a:rPr lang="en-US" sz="2000" dirty="0" smtClean="0">
                <a:latin typeface="Times New Roman" pitchFamily="18" charset="0"/>
                <a:cs typeface="Times New Roman" pitchFamily="18" charset="0"/>
              </a:rPr>
              <a:t>Traces of plants or animals preserved  in rock</a:t>
            </a:r>
          </a:p>
          <a:p>
            <a:pPr marL="742950" lvl="1" indent="-285750">
              <a:lnSpc>
                <a:spcPct val="90000"/>
              </a:lnSpc>
              <a:spcBef>
                <a:spcPct val="20000"/>
              </a:spcBef>
              <a:buFontTx/>
              <a:buChar char="–"/>
            </a:pPr>
            <a:endParaRPr lang="en-US" sz="2000" dirty="0" smtClean="0">
              <a:latin typeface="Times New Roman" pitchFamily="18" charset="0"/>
              <a:cs typeface="Times New Roman" pitchFamily="18" charset="0"/>
            </a:endParaRPr>
          </a:p>
          <a:p>
            <a:pPr marL="742950" lvl="1" indent="-285750">
              <a:lnSpc>
                <a:spcPct val="90000"/>
              </a:lnSpc>
              <a:spcBef>
                <a:spcPct val="20000"/>
              </a:spcBef>
            </a:pPr>
            <a:endParaRPr lang="en-US" sz="2000" dirty="0" smtClean="0">
              <a:latin typeface="Times New Roman" pitchFamily="18" charset="0"/>
              <a:cs typeface="Times New Roman" pitchFamily="18" charset="0"/>
            </a:endParaRPr>
          </a:p>
          <a:p>
            <a:pPr marL="742950" lvl="1" indent="-285750">
              <a:lnSpc>
                <a:spcPct val="90000"/>
              </a:lnSpc>
              <a:spcBef>
                <a:spcPct val="20000"/>
              </a:spcBef>
              <a:buFontTx/>
              <a:buChar char="–"/>
            </a:pPr>
            <a:r>
              <a:rPr lang="en-US" sz="2000" dirty="0" smtClean="0">
                <a:latin typeface="Times New Roman" pitchFamily="18" charset="0"/>
                <a:cs typeface="Times New Roman" pitchFamily="18" charset="0"/>
              </a:rPr>
              <a:t>Hard parts (shells, bones) more easily preserved as fossils</a:t>
            </a:r>
            <a:endParaRPr lang="en-US" sz="2000" dirty="0">
              <a:latin typeface="Times New Roman" pitchFamily="18" charset="0"/>
              <a:cs typeface="Times New Roman"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4" descr="figure 07-10.jpg                                               0000BD9EMacintosh HD                   ABA78158:"/>
          <p:cNvPicPr>
            <a:picLocks noChangeAspect="1" noChangeArrowheads="1"/>
          </p:cNvPicPr>
          <p:nvPr/>
        </p:nvPicPr>
        <p:blipFill>
          <a:blip r:embed="rId2" cstate="print"/>
          <a:srcRect l="2499" t="940" r="2499" b="3761"/>
          <a:stretch>
            <a:fillRect/>
          </a:stretch>
        </p:blipFill>
        <p:spPr bwMode="auto">
          <a:xfrm>
            <a:off x="304800" y="990600"/>
            <a:ext cx="8562975" cy="5280025"/>
          </a:xfrm>
          <a:prstGeom prst="rect">
            <a:avLst/>
          </a:prstGeom>
          <a:noFill/>
          <a:ln w="9525">
            <a:noFill/>
            <a:miter lim="800000"/>
            <a:headEnd/>
            <a:tailEnd/>
          </a:ln>
        </p:spPr>
      </p:pic>
      <p:sp>
        <p:nvSpPr>
          <p:cNvPr id="27651" name="Rectangle 6"/>
          <p:cNvSpPr>
            <a:spLocks noGrp="1" noChangeArrowheads="1"/>
          </p:cNvSpPr>
          <p:nvPr>
            <p:ph type="title"/>
          </p:nvPr>
        </p:nvSpPr>
        <p:spPr>
          <a:xfrm>
            <a:off x="251520" y="0"/>
            <a:ext cx="5292080" cy="509736"/>
          </a:xfrm>
        </p:spPr>
        <p:txBody>
          <a:bodyPr/>
          <a:lstStyle/>
          <a:p>
            <a:r>
              <a:rPr lang="en-US" sz="2400" b="1" cap="none" dirty="0" smtClean="0">
                <a:solidFill>
                  <a:schemeClr val="tx1"/>
                </a:solidFill>
                <a:latin typeface="Times New Roman" pitchFamily="18" charset="0"/>
                <a:cs typeface="Times New Roman" pitchFamily="18" charset="0"/>
              </a:rPr>
              <a:t>Bioturbation tracks and tunnels</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23528" y="260648"/>
            <a:ext cx="2376264" cy="584775"/>
          </a:xfrm>
          <a:prstGeom prst="rect">
            <a:avLst/>
          </a:prstGeom>
        </p:spPr>
        <p:txBody>
          <a:bodyPr wrap="square">
            <a:spAutoFit/>
          </a:bodyPr>
          <a:lstStyle/>
          <a:p>
            <a:pPr marL="342900" indent="-342900">
              <a:spcBef>
                <a:spcPct val="20000"/>
              </a:spcBef>
            </a:pPr>
            <a:r>
              <a:rPr lang="en-US" sz="3200" b="1" dirty="0" smtClean="0">
                <a:solidFill>
                  <a:srgbClr val="002060"/>
                </a:solidFill>
                <a:latin typeface="Times New Roman" pitchFamily="18" charset="0"/>
                <a:cs typeface="Times New Roman" pitchFamily="18" charset="0"/>
              </a:rPr>
              <a:t>Fossils</a:t>
            </a:r>
          </a:p>
        </p:txBody>
      </p:sp>
      <p:pic>
        <p:nvPicPr>
          <p:cNvPr id="4" name="Picture 3" descr="images.jpg"/>
          <p:cNvPicPr>
            <a:picLocks noChangeAspect="1"/>
          </p:cNvPicPr>
          <p:nvPr/>
        </p:nvPicPr>
        <p:blipFill>
          <a:blip r:embed="rId2" cstate="print"/>
          <a:stretch>
            <a:fillRect/>
          </a:stretch>
        </p:blipFill>
        <p:spPr>
          <a:xfrm>
            <a:off x="1691680" y="1556792"/>
            <a:ext cx="5340612" cy="378043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8" name="Picture 2" descr="figure 13-00.jpg                                               0000D68BMacintosh HD                   ABA78158:"/>
          <p:cNvPicPr>
            <a:picLocks noChangeAspect="1" noChangeArrowheads="1"/>
          </p:cNvPicPr>
          <p:nvPr/>
        </p:nvPicPr>
        <p:blipFill>
          <a:blip r:embed="rId2" cstate="print"/>
          <a:srcRect l="8871" t="2802" r="5536" b="1897"/>
          <a:stretch>
            <a:fillRect/>
          </a:stretch>
        </p:blipFill>
        <p:spPr bwMode="auto">
          <a:xfrm>
            <a:off x="1331640" y="1124744"/>
            <a:ext cx="6516216" cy="4944858"/>
          </a:xfrm>
          <a:prstGeom prst="rect">
            <a:avLst/>
          </a:prstGeom>
          <a:noFill/>
        </p:spPr>
      </p:pic>
      <p:sp>
        <p:nvSpPr>
          <p:cNvPr id="75779" name="Rectangle 3"/>
          <p:cNvSpPr>
            <a:spLocks noGrp="1" noChangeArrowheads="1"/>
          </p:cNvSpPr>
          <p:nvPr>
            <p:ph type="title"/>
          </p:nvPr>
        </p:nvSpPr>
        <p:spPr>
          <a:xfrm>
            <a:off x="0" y="0"/>
            <a:ext cx="6139408" cy="449560"/>
          </a:xfrm>
          <a:noFill/>
          <a:ln/>
        </p:spPr>
        <p:txBody>
          <a:bodyPr>
            <a:normAutofit fontScale="90000"/>
          </a:bodyPr>
          <a:lstStyle/>
          <a:p>
            <a:r>
              <a:rPr lang="en-US" sz="3200" b="1" cap="none" dirty="0" smtClean="0">
                <a:solidFill>
                  <a:schemeClr val="tx1"/>
                </a:solidFill>
                <a:effectLst>
                  <a:outerShdw blurRad="38100" dist="38100" dir="2700000" algn="tl">
                    <a:srgbClr val="000000"/>
                  </a:outerShdw>
                </a:effectLst>
                <a:latin typeface="Times New Roman" pitchFamily="18" charset="0"/>
                <a:cs typeface="Times New Roman" pitchFamily="18" charset="0"/>
              </a:rPr>
              <a:t>Streams: transport to the ocean</a:t>
            </a:r>
            <a:endParaRPr lang="en-US" sz="3200" b="1" cap="none" dirty="0">
              <a:solidFill>
                <a:schemeClr val="tx1"/>
              </a:solidFill>
              <a:effectLst>
                <a:outerShdw blurRad="38100" dist="38100" dir="2700000" algn="tl">
                  <a:srgbClr val="000000"/>
                </a:outerShdw>
              </a:effectLst>
              <a:latin typeface="Times New Roman" pitchFamily="18" charset="0"/>
              <a:cs typeface="Times New Roman"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a:xfrm>
            <a:off x="395536" y="0"/>
            <a:ext cx="5292749" cy="630238"/>
          </a:xfrm>
          <a:noFill/>
          <a:ln/>
        </p:spPr>
        <p:txBody>
          <a:bodyPr>
            <a:normAutofit/>
          </a:bodyPr>
          <a:lstStyle/>
          <a:p>
            <a:pPr>
              <a:lnSpc>
                <a:spcPct val="95000"/>
              </a:lnSpc>
            </a:pPr>
            <a:r>
              <a:rPr lang="en-US" sz="3200" b="1" cap="none" dirty="0" smtClean="0">
                <a:solidFill>
                  <a:schemeClr val="tx1"/>
                </a:solidFill>
                <a:latin typeface="Times New Roman" pitchFamily="18" charset="0"/>
                <a:cs typeface="Times New Roman" pitchFamily="18" charset="0"/>
              </a:rPr>
              <a:t>Rivers and streams</a:t>
            </a:r>
            <a:endParaRPr lang="en-US" sz="3200" b="1" cap="none" dirty="0">
              <a:solidFill>
                <a:schemeClr val="tx1"/>
              </a:solidFill>
              <a:latin typeface="Times New Roman" pitchFamily="18" charset="0"/>
              <a:cs typeface="Times New Roman" pitchFamily="18" charset="0"/>
            </a:endParaRPr>
          </a:p>
        </p:txBody>
      </p:sp>
      <p:sp>
        <p:nvSpPr>
          <p:cNvPr id="80899" name="Rectangle 3"/>
          <p:cNvSpPr>
            <a:spLocks noGrp="1" noChangeArrowheads="1"/>
          </p:cNvSpPr>
          <p:nvPr>
            <p:ph type="body" idx="1"/>
          </p:nvPr>
        </p:nvSpPr>
        <p:spPr bwMode="auto">
          <a:xfrm>
            <a:off x="400050" y="1304925"/>
            <a:ext cx="8432800" cy="3263394"/>
          </a:xfrm>
          <a:noFill/>
          <a:ln w="12700">
            <a:miter lim="800000"/>
            <a:headEnd/>
            <a:tailEnd/>
          </a:ln>
        </p:spPr>
        <p:txBody>
          <a:bodyPr vert="horz" wrap="square" lIns="63500" tIns="25400" rIns="63500" bIns="25400" numCol="1" anchor="t" anchorCtr="0" compatLnSpc="1">
            <a:prstTxWarp prst="textNoShape">
              <a:avLst/>
            </a:prstTxWarp>
            <a:spAutoFit/>
          </a:bodyPr>
          <a:lstStyle/>
          <a:p>
            <a:pPr>
              <a:lnSpc>
                <a:spcPct val="150000"/>
              </a:lnSpc>
              <a:spcBef>
                <a:spcPct val="48000"/>
              </a:spcBef>
              <a:buFontTx/>
              <a:buNone/>
            </a:pPr>
            <a:r>
              <a:rPr lang="en-US" sz="2400" b="1" i="1" dirty="0">
                <a:latin typeface="Times New Roman" pitchFamily="18" charset="0"/>
                <a:cs typeface="Times New Roman" pitchFamily="18" charset="0"/>
              </a:rPr>
              <a:t>Stream</a:t>
            </a:r>
            <a:r>
              <a:rPr lang="en-US" sz="2400" dirty="0">
                <a:latin typeface="Times New Roman" pitchFamily="18" charset="0"/>
                <a:cs typeface="Times New Roman" pitchFamily="18" charset="0"/>
              </a:rPr>
              <a:t> : body of water flowing in a channel</a:t>
            </a:r>
          </a:p>
          <a:p>
            <a:pPr>
              <a:lnSpc>
                <a:spcPct val="150000"/>
              </a:lnSpc>
              <a:spcBef>
                <a:spcPct val="48000"/>
              </a:spcBef>
              <a:buFontTx/>
              <a:buNone/>
            </a:pPr>
            <a:r>
              <a:rPr lang="en-US" sz="2400" dirty="0">
                <a:latin typeface="Times New Roman" pitchFamily="18" charset="0"/>
                <a:cs typeface="Times New Roman" pitchFamily="18" charset="0"/>
              </a:rPr>
              <a:t>The floor of the channel is called the </a:t>
            </a:r>
            <a:r>
              <a:rPr lang="en-US" sz="2400" b="1" i="1" dirty="0">
                <a:latin typeface="Times New Roman" pitchFamily="18" charset="0"/>
                <a:cs typeface="Times New Roman" pitchFamily="18" charset="0"/>
              </a:rPr>
              <a:t>bed</a:t>
            </a:r>
            <a:r>
              <a:rPr lang="en-US" sz="2400" dirty="0">
                <a:latin typeface="Times New Roman" pitchFamily="18" charset="0"/>
                <a:cs typeface="Times New Roman" pitchFamily="18" charset="0"/>
              </a:rPr>
              <a:t>.</a:t>
            </a:r>
          </a:p>
          <a:p>
            <a:pPr algn="just">
              <a:lnSpc>
                <a:spcPct val="150000"/>
              </a:lnSpc>
              <a:spcBef>
                <a:spcPct val="48000"/>
              </a:spcBef>
              <a:buFontTx/>
              <a:buNone/>
            </a:pPr>
            <a:r>
              <a:rPr lang="en-US" sz="2400" dirty="0">
                <a:latin typeface="Times New Roman" pitchFamily="18" charset="0"/>
                <a:cs typeface="Times New Roman" pitchFamily="18" charset="0"/>
              </a:rPr>
              <a:t>When rainfall is very heavy or snow melts rapidly,  bodies of water overflow their banks and water covers the adjacent land called the </a:t>
            </a:r>
            <a:r>
              <a:rPr lang="en-US" sz="2400" b="1" i="1" dirty="0">
                <a:latin typeface="Times New Roman" pitchFamily="18" charset="0"/>
                <a:cs typeface="Times New Roman" pitchFamily="18" charset="0"/>
              </a:rPr>
              <a:t>floodplain</a:t>
            </a:r>
            <a:r>
              <a:rPr lang="en-US" sz="2400" i="1" dirty="0">
                <a:latin typeface="Times New Roman" pitchFamily="18" charset="0"/>
                <a:cs typeface="Times New Roman" pitchFamily="18" charset="0"/>
              </a:rPr>
              <a: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51520" y="188640"/>
            <a:ext cx="3505200" cy="563563"/>
          </a:xfrm>
          <a:prstGeom prst="rect">
            <a:avLst/>
          </a:prstGeom>
          <a:noFill/>
          <a:ln w="9525">
            <a:noFill/>
            <a:miter lim="800000"/>
            <a:headEnd/>
            <a:tailEnd/>
          </a:ln>
        </p:spPr>
        <p:txBody>
          <a:bodyPr anchor="ctr"/>
          <a:lstStyle/>
          <a:p>
            <a:pPr fontAlgn="auto">
              <a:spcBef>
                <a:spcPts val="0"/>
              </a:spcBef>
              <a:spcAft>
                <a:spcPts val="0"/>
              </a:spcAft>
              <a:defRPr/>
            </a:pPr>
            <a:r>
              <a:rPr lang="en-US" sz="2400" b="1" kern="0" dirty="0" smtClean="0">
                <a:latin typeface="Times New Roman" pitchFamily="18" charset="0"/>
                <a:ea typeface="+mj-ea"/>
                <a:cs typeface="Times New Roman" pitchFamily="18" charset="0"/>
              </a:rPr>
              <a:t>Lithification</a:t>
            </a:r>
            <a:endParaRPr lang="en-US" sz="2400" b="1" kern="0" dirty="0">
              <a:latin typeface="Times New Roman" pitchFamily="18" charset="0"/>
              <a:ea typeface="+mj-ea"/>
              <a:cs typeface="Times New Roman" pitchFamily="18" charset="0"/>
            </a:endParaRPr>
          </a:p>
        </p:txBody>
      </p:sp>
      <p:pic>
        <p:nvPicPr>
          <p:cNvPr id="2052" name="Picture 11" descr="06_06"/>
          <p:cNvPicPr>
            <a:picLocks noChangeAspect="1" noChangeArrowheads="1"/>
          </p:cNvPicPr>
          <p:nvPr>
            <p:custDataLst>
              <p:tags r:id="rId1"/>
            </p:custDataLst>
          </p:nvPr>
        </p:nvPicPr>
        <p:blipFill>
          <a:blip r:embed="rId3" cstate="print"/>
          <a:srcRect t="6894"/>
          <a:stretch>
            <a:fillRect/>
          </a:stretch>
        </p:blipFill>
        <p:spPr bwMode="auto">
          <a:xfrm>
            <a:off x="457200" y="2895600"/>
            <a:ext cx="8421688" cy="236220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a:xfrm>
            <a:off x="323528" y="260648"/>
            <a:ext cx="4816475" cy="630238"/>
          </a:xfrm>
          <a:noFill/>
          <a:ln/>
        </p:spPr>
        <p:txBody>
          <a:bodyPr>
            <a:normAutofit/>
          </a:bodyPr>
          <a:lstStyle/>
          <a:p>
            <a:pPr algn="l">
              <a:lnSpc>
                <a:spcPct val="95000"/>
              </a:lnSpc>
            </a:pPr>
            <a:r>
              <a:rPr lang="en-US" sz="2400" b="1" dirty="0">
                <a:effectLst>
                  <a:outerShdw blurRad="38100" dist="38100" dir="2700000" algn="tl">
                    <a:srgbClr val="000000"/>
                  </a:outerShdw>
                </a:effectLst>
                <a:latin typeface="Times New Roman" pitchFamily="18" charset="0"/>
                <a:cs typeface="Times New Roman" pitchFamily="18" charset="0"/>
              </a:rPr>
              <a:t>Rivers and streams</a:t>
            </a:r>
          </a:p>
        </p:txBody>
      </p:sp>
      <p:sp>
        <p:nvSpPr>
          <p:cNvPr id="81923" name="Rectangle 3"/>
          <p:cNvSpPr>
            <a:spLocks noGrp="1" noChangeArrowheads="1"/>
          </p:cNvSpPr>
          <p:nvPr>
            <p:ph type="body" idx="1"/>
          </p:nvPr>
        </p:nvSpPr>
        <p:spPr bwMode="auto">
          <a:xfrm>
            <a:off x="395536" y="1484784"/>
            <a:ext cx="8432800" cy="2001510"/>
          </a:xfrm>
          <a:noFill/>
          <a:ln w="12700">
            <a:miter lim="800000"/>
            <a:headEnd/>
            <a:tailEnd/>
          </a:ln>
        </p:spPr>
        <p:txBody>
          <a:bodyPr vert="horz" wrap="square" lIns="63500" tIns="25400" rIns="63500" bIns="25400" numCol="1" anchor="t" anchorCtr="0" compatLnSpc="1">
            <a:prstTxWarp prst="textNoShape">
              <a:avLst/>
            </a:prstTxWarp>
            <a:spAutoFit/>
          </a:bodyPr>
          <a:lstStyle/>
          <a:p>
            <a:pPr>
              <a:lnSpc>
                <a:spcPct val="150000"/>
              </a:lnSpc>
              <a:spcBef>
                <a:spcPct val="48000"/>
              </a:spcBef>
            </a:pPr>
            <a:r>
              <a:rPr lang="en-US" sz="2400" dirty="0">
                <a:latin typeface="Times New Roman" pitchFamily="18" charset="0"/>
                <a:cs typeface="Times New Roman" pitchFamily="18" charset="0"/>
              </a:rPr>
              <a:t>Carry away runoff to lakes and seas</a:t>
            </a:r>
          </a:p>
          <a:p>
            <a:pPr>
              <a:lnSpc>
                <a:spcPct val="150000"/>
              </a:lnSpc>
              <a:spcBef>
                <a:spcPct val="48000"/>
              </a:spcBef>
            </a:pPr>
            <a:r>
              <a:rPr lang="en-US" sz="2400" dirty="0">
                <a:latin typeface="Times New Roman" pitchFamily="18" charset="0"/>
                <a:cs typeface="Times New Roman" pitchFamily="18" charset="0"/>
              </a:rPr>
              <a:t>Erode land (degradation)</a:t>
            </a:r>
          </a:p>
          <a:p>
            <a:pPr>
              <a:lnSpc>
                <a:spcPct val="150000"/>
              </a:lnSpc>
              <a:spcBef>
                <a:spcPct val="48000"/>
              </a:spcBef>
            </a:pPr>
            <a:r>
              <a:rPr lang="en-US" sz="2400" dirty="0">
                <a:latin typeface="Times New Roman" pitchFamily="18" charset="0"/>
                <a:cs typeface="Times New Roman" pitchFamily="18" charset="0"/>
              </a:rPr>
              <a:t>Transport and deposit sedimentary debris</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a:xfrm>
            <a:off x="251520" y="188640"/>
            <a:ext cx="4249737" cy="630238"/>
          </a:xfrm>
          <a:noFill/>
          <a:ln/>
        </p:spPr>
        <p:txBody>
          <a:bodyPr>
            <a:normAutofit/>
          </a:bodyPr>
          <a:lstStyle/>
          <a:p>
            <a:pPr algn="l">
              <a:lnSpc>
                <a:spcPct val="95000"/>
              </a:lnSpc>
            </a:pPr>
            <a:r>
              <a:rPr lang="en-US" sz="3200" b="1" dirty="0">
                <a:latin typeface="Times New Roman" pitchFamily="18" charset="0"/>
                <a:cs typeface="Times New Roman" pitchFamily="18" charset="0"/>
              </a:rPr>
              <a:t>Stream behavior </a:t>
            </a:r>
          </a:p>
        </p:txBody>
      </p:sp>
      <p:sp>
        <p:nvSpPr>
          <p:cNvPr id="84995" name="Rectangle 3"/>
          <p:cNvSpPr>
            <a:spLocks noGrp="1" noChangeArrowheads="1"/>
          </p:cNvSpPr>
          <p:nvPr>
            <p:ph type="body" idx="1"/>
          </p:nvPr>
        </p:nvSpPr>
        <p:spPr bwMode="auto">
          <a:xfrm>
            <a:off x="611560" y="1484784"/>
            <a:ext cx="8205787" cy="3286797"/>
          </a:xfrm>
          <a:noFill/>
          <a:ln w="12700">
            <a:miter lim="800000"/>
            <a:headEnd/>
            <a:tailEnd/>
          </a:ln>
        </p:spPr>
        <p:txBody>
          <a:bodyPr vert="horz" wrap="square" lIns="63500" tIns="25400" rIns="63500" bIns="25400" numCol="1" anchor="t" anchorCtr="0" compatLnSpc="1">
            <a:prstTxWarp prst="textNoShape">
              <a:avLst/>
            </a:prstTxWarp>
            <a:spAutoFit/>
          </a:bodyPr>
          <a:lstStyle/>
          <a:p>
            <a:pPr>
              <a:lnSpc>
                <a:spcPct val="150000"/>
              </a:lnSpc>
              <a:spcBef>
                <a:spcPct val="48000"/>
              </a:spcBef>
            </a:pPr>
            <a:r>
              <a:rPr lang="en-US" sz="2400" dirty="0">
                <a:latin typeface="Times New Roman" pitchFamily="18" charset="0"/>
                <a:cs typeface="Times New Roman" pitchFamily="18" charset="0"/>
              </a:rPr>
              <a:t>Mostly determined by velocity and shape of channel.</a:t>
            </a:r>
          </a:p>
          <a:p>
            <a:pPr>
              <a:lnSpc>
                <a:spcPct val="150000"/>
              </a:lnSpc>
              <a:spcBef>
                <a:spcPct val="48000"/>
              </a:spcBef>
            </a:pPr>
            <a:r>
              <a:rPr lang="en-US" sz="2400" dirty="0">
                <a:latin typeface="Times New Roman" pitchFamily="18" charset="0"/>
                <a:cs typeface="Times New Roman" pitchFamily="18" charset="0"/>
              </a:rPr>
              <a:t>These factors combine to allow either laminar or turbulent flow.</a:t>
            </a:r>
          </a:p>
          <a:p>
            <a:pPr>
              <a:lnSpc>
                <a:spcPct val="150000"/>
              </a:lnSpc>
              <a:spcBef>
                <a:spcPct val="48000"/>
              </a:spcBef>
            </a:pPr>
            <a:r>
              <a:rPr lang="en-US" sz="2400" dirty="0">
                <a:latin typeface="Times New Roman" pitchFamily="18" charset="0"/>
                <a:cs typeface="Times New Roman" pitchFamily="18" charset="0"/>
              </a:rPr>
              <a:t>Turbulent flow is much more erosive.</a:t>
            </a:r>
          </a:p>
          <a:p>
            <a:pPr>
              <a:lnSpc>
                <a:spcPct val="150000"/>
              </a:lnSpc>
              <a:spcBef>
                <a:spcPct val="48000"/>
              </a:spcBef>
            </a:pPr>
            <a:r>
              <a:rPr lang="en-US" sz="2400" dirty="0">
                <a:latin typeface="Times New Roman" pitchFamily="18" charset="0"/>
                <a:cs typeface="Times New Roman" pitchFamily="18" charset="0"/>
              </a:rPr>
              <a:t>Stream velocities may vary from 0.25 to 7 m/s.</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a:xfrm>
            <a:off x="539552" y="260648"/>
            <a:ext cx="3260725" cy="630238"/>
          </a:xfrm>
          <a:noFill/>
          <a:ln/>
        </p:spPr>
        <p:txBody>
          <a:bodyPr>
            <a:normAutofit/>
          </a:bodyPr>
          <a:lstStyle/>
          <a:p>
            <a:pPr algn="l">
              <a:lnSpc>
                <a:spcPct val="95000"/>
              </a:lnSpc>
            </a:pPr>
            <a:r>
              <a:rPr lang="en-US" sz="2400" b="1" dirty="0">
                <a:effectLst>
                  <a:outerShdw blurRad="38100" dist="38100" dir="2700000" algn="tl">
                    <a:srgbClr val="000000"/>
                  </a:outerShdw>
                </a:effectLst>
                <a:latin typeface="Times New Roman" pitchFamily="18" charset="0"/>
                <a:cs typeface="Times New Roman" pitchFamily="18" charset="0"/>
              </a:rPr>
              <a:t>Laminar flow</a:t>
            </a:r>
          </a:p>
        </p:txBody>
      </p:sp>
      <p:sp>
        <p:nvSpPr>
          <p:cNvPr id="86019" name="Rectangle 3"/>
          <p:cNvSpPr>
            <a:spLocks noGrp="1" noChangeArrowheads="1"/>
          </p:cNvSpPr>
          <p:nvPr>
            <p:ph type="body" idx="1"/>
          </p:nvPr>
        </p:nvSpPr>
        <p:spPr bwMode="auto">
          <a:xfrm>
            <a:off x="608013" y="1882775"/>
            <a:ext cx="8205787" cy="1163011"/>
          </a:xfrm>
          <a:noFill/>
          <a:ln w="12700">
            <a:miter lim="800000"/>
            <a:headEnd/>
            <a:tailEnd/>
          </a:ln>
        </p:spPr>
        <p:txBody>
          <a:bodyPr vert="horz" wrap="square" lIns="63500" tIns="25400" rIns="63500" bIns="25400" numCol="1" anchor="t" anchorCtr="0" compatLnSpc="1">
            <a:prstTxWarp prst="textNoShape">
              <a:avLst/>
            </a:prstTxWarp>
            <a:spAutoFit/>
          </a:bodyPr>
          <a:lstStyle/>
          <a:p>
            <a:pPr>
              <a:lnSpc>
                <a:spcPct val="95000"/>
              </a:lnSpc>
              <a:spcBef>
                <a:spcPct val="48000"/>
              </a:spcBef>
            </a:pPr>
            <a:r>
              <a:rPr lang="en-US" sz="2400" dirty="0">
                <a:latin typeface="Times New Roman" pitchFamily="18" charset="0"/>
                <a:cs typeface="Times New Roman" pitchFamily="18" charset="0"/>
              </a:rPr>
              <a:t>Smooth sheet-like flow at a low velocity</a:t>
            </a:r>
          </a:p>
          <a:p>
            <a:pPr>
              <a:lnSpc>
                <a:spcPct val="15000"/>
              </a:lnSpc>
              <a:spcBef>
                <a:spcPct val="48000"/>
              </a:spcBef>
              <a:buFontTx/>
              <a:buNone/>
            </a:pPr>
            <a:endParaRPr lang="en-US" sz="2400" dirty="0">
              <a:latin typeface="Times New Roman" pitchFamily="18" charset="0"/>
              <a:cs typeface="Times New Roman" pitchFamily="18" charset="0"/>
            </a:endParaRPr>
          </a:p>
          <a:p>
            <a:pPr>
              <a:lnSpc>
                <a:spcPct val="95000"/>
              </a:lnSpc>
              <a:spcBef>
                <a:spcPct val="48000"/>
              </a:spcBef>
            </a:pPr>
            <a:r>
              <a:rPr lang="en-US" sz="2400" dirty="0">
                <a:latin typeface="Times New Roman" pitchFamily="18" charset="0"/>
                <a:cs typeface="Times New Roman" pitchFamily="18" charset="0"/>
              </a:rPr>
              <a:t>Usually confined to edges and top of stream</a:t>
            </a: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1026"/>
          <p:cNvSpPr>
            <a:spLocks noGrp="1" noChangeArrowheads="1"/>
          </p:cNvSpPr>
          <p:nvPr>
            <p:ph type="title"/>
          </p:nvPr>
        </p:nvSpPr>
        <p:spPr>
          <a:xfrm>
            <a:off x="0" y="0"/>
            <a:ext cx="3624263" cy="630238"/>
          </a:xfrm>
          <a:noFill/>
          <a:ln/>
        </p:spPr>
        <p:txBody>
          <a:bodyPr>
            <a:normAutofit/>
          </a:bodyPr>
          <a:lstStyle/>
          <a:p>
            <a:pPr algn="l">
              <a:lnSpc>
                <a:spcPct val="95000"/>
              </a:lnSpc>
            </a:pPr>
            <a:r>
              <a:rPr lang="en-US" sz="2400" b="1" dirty="0">
                <a:effectLst>
                  <a:outerShdw blurRad="38100" dist="38100" dir="2700000" algn="tl">
                    <a:srgbClr val="000000"/>
                  </a:outerShdw>
                </a:effectLst>
                <a:latin typeface="Times New Roman" pitchFamily="18" charset="0"/>
                <a:cs typeface="Times New Roman" pitchFamily="18" charset="0"/>
              </a:rPr>
              <a:t>Turbulent flow</a:t>
            </a:r>
          </a:p>
        </p:txBody>
      </p:sp>
      <p:sp>
        <p:nvSpPr>
          <p:cNvPr id="87043" name="Rectangle 1027"/>
          <p:cNvSpPr>
            <a:spLocks noGrp="1" noChangeArrowheads="1"/>
          </p:cNvSpPr>
          <p:nvPr>
            <p:ph type="body" idx="1"/>
          </p:nvPr>
        </p:nvSpPr>
        <p:spPr bwMode="auto">
          <a:xfrm>
            <a:off x="608013" y="1625600"/>
            <a:ext cx="8205787" cy="1458476"/>
          </a:xfrm>
          <a:noFill/>
          <a:ln w="12700">
            <a:miter lim="800000"/>
            <a:headEnd/>
            <a:tailEnd/>
          </a:ln>
        </p:spPr>
        <p:txBody>
          <a:bodyPr vert="horz" wrap="square" lIns="63500" tIns="25400" rIns="63500" bIns="25400" numCol="1" anchor="t" anchorCtr="0" compatLnSpc="1">
            <a:prstTxWarp prst="textNoShape">
              <a:avLst/>
            </a:prstTxWarp>
            <a:spAutoFit/>
          </a:bodyPr>
          <a:lstStyle/>
          <a:p>
            <a:pPr>
              <a:lnSpc>
                <a:spcPct val="95000"/>
              </a:lnSpc>
              <a:spcBef>
                <a:spcPct val="48000"/>
              </a:spcBef>
            </a:pPr>
            <a:r>
              <a:rPr lang="en-US" sz="2400" dirty="0">
                <a:latin typeface="Times New Roman" pitchFamily="18" charset="0"/>
                <a:cs typeface="Times New Roman" pitchFamily="18" charset="0"/>
              </a:rPr>
              <a:t>Irregular swirling flow</a:t>
            </a:r>
          </a:p>
          <a:p>
            <a:pPr>
              <a:lnSpc>
                <a:spcPct val="95000"/>
              </a:lnSpc>
              <a:spcBef>
                <a:spcPct val="48000"/>
              </a:spcBef>
            </a:pPr>
            <a:r>
              <a:rPr lang="en-US" sz="2400" dirty="0">
                <a:latin typeface="Times New Roman" pitchFamily="18" charset="0"/>
                <a:cs typeface="Times New Roman" pitchFamily="18" charset="0"/>
              </a:rPr>
              <a:t>Occurs at most rates of stream flow</a:t>
            </a:r>
          </a:p>
          <a:p>
            <a:pPr>
              <a:lnSpc>
                <a:spcPct val="95000"/>
              </a:lnSpc>
              <a:spcBef>
                <a:spcPct val="48000"/>
              </a:spcBef>
            </a:pPr>
            <a:r>
              <a:rPr lang="en-US" sz="2400" dirty="0">
                <a:latin typeface="Times New Roman" pitchFamily="18" charset="0"/>
                <a:cs typeface="Times New Roman" pitchFamily="18" charset="0"/>
              </a:rPr>
              <a:t>Keeps particles in suspension</a:t>
            </a: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251520" y="188640"/>
            <a:ext cx="3347864" cy="1143000"/>
          </a:xfrm>
        </p:spPr>
        <p:txBody>
          <a:bodyPr>
            <a:normAutofit/>
          </a:bodyPr>
          <a:lstStyle/>
          <a:p>
            <a:pPr algn="l"/>
            <a:r>
              <a:rPr lang="en-US" sz="2400" b="1" dirty="0">
                <a:solidFill>
                  <a:schemeClr val="tx1"/>
                </a:solidFill>
                <a:latin typeface="Times New Roman" pitchFamily="18" charset="0"/>
                <a:cs typeface="Times New Roman" pitchFamily="18" charset="0"/>
              </a:rPr>
              <a:t>Laminar flow</a:t>
            </a:r>
          </a:p>
        </p:txBody>
      </p:sp>
      <p:pic>
        <p:nvPicPr>
          <p:cNvPr id="6147" name="Picture 3" descr="figure 13-01a.jpg                                              0000D68BMacintosh HD                   ABA78158:"/>
          <p:cNvPicPr>
            <a:picLocks noChangeAspect="1" noChangeArrowheads="1"/>
          </p:cNvPicPr>
          <p:nvPr/>
        </p:nvPicPr>
        <p:blipFill>
          <a:blip r:embed="rId2" cstate="print"/>
          <a:srcRect b="10373"/>
          <a:stretch>
            <a:fillRect/>
          </a:stretch>
        </p:blipFill>
        <p:spPr bwMode="auto">
          <a:xfrm>
            <a:off x="838200" y="1725613"/>
            <a:ext cx="7469188" cy="4827587"/>
          </a:xfrm>
          <a:prstGeom prst="rect">
            <a:avLst/>
          </a:prstGeom>
          <a:noFill/>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0" y="0"/>
            <a:ext cx="2843808" cy="1143000"/>
          </a:xfrm>
        </p:spPr>
        <p:txBody>
          <a:bodyPr>
            <a:normAutofit/>
          </a:bodyPr>
          <a:lstStyle/>
          <a:p>
            <a:pPr algn="l"/>
            <a:r>
              <a:rPr lang="en-US" sz="2400" b="1" dirty="0">
                <a:solidFill>
                  <a:schemeClr val="tx1"/>
                </a:solidFill>
                <a:latin typeface="Times New Roman" pitchFamily="18" charset="0"/>
                <a:cs typeface="Times New Roman" pitchFamily="18" charset="0"/>
              </a:rPr>
              <a:t>Turbulent flow</a:t>
            </a:r>
          </a:p>
        </p:txBody>
      </p:sp>
      <p:pic>
        <p:nvPicPr>
          <p:cNvPr id="7171" name="Picture 3" descr="figure 13-01b.jpg                                              0000D68BMacintosh HD                   ABA78158:"/>
          <p:cNvPicPr>
            <a:picLocks noChangeAspect="1" noChangeArrowheads="1"/>
          </p:cNvPicPr>
          <p:nvPr/>
        </p:nvPicPr>
        <p:blipFill>
          <a:blip r:embed="rId2" cstate="print"/>
          <a:srcRect b="13547"/>
          <a:stretch>
            <a:fillRect/>
          </a:stretch>
        </p:blipFill>
        <p:spPr bwMode="auto">
          <a:xfrm>
            <a:off x="811213" y="1624013"/>
            <a:ext cx="7519987" cy="4700587"/>
          </a:xfrm>
          <a:prstGeom prst="rect">
            <a:avLst/>
          </a:prstGeom>
          <a:noFill/>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0" y="0"/>
            <a:ext cx="9144000" cy="1143000"/>
          </a:xfrm>
        </p:spPr>
        <p:txBody>
          <a:bodyPr>
            <a:normAutofit/>
          </a:bodyPr>
          <a:lstStyle/>
          <a:p>
            <a:r>
              <a:rPr lang="en-US" sz="2800" dirty="0">
                <a:latin typeface="Times New Roman" pitchFamily="18" charset="0"/>
                <a:cs typeface="Times New Roman" pitchFamily="18" charset="0"/>
              </a:rPr>
              <a:t>Laminar to turbulent transition</a:t>
            </a:r>
          </a:p>
        </p:txBody>
      </p:sp>
      <p:pic>
        <p:nvPicPr>
          <p:cNvPr id="8195" name="Picture 3" descr="figure 13-01c.jpg                                              0000D68BMacintosh HD                   ABA78158:"/>
          <p:cNvPicPr>
            <a:picLocks noChangeAspect="1" noChangeArrowheads="1"/>
          </p:cNvPicPr>
          <p:nvPr/>
        </p:nvPicPr>
        <p:blipFill>
          <a:blip r:embed="rId2" cstate="print"/>
          <a:srcRect l="1601" t="3517" r="1579" b="14084"/>
          <a:stretch>
            <a:fillRect/>
          </a:stretch>
        </p:blipFill>
        <p:spPr bwMode="auto">
          <a:xfrm>
            <a:off x="0" y="1752600"/>
            <a:ext cx="9144000" cy="4648200"/>
          </a:xfrm>
          <a:prstGeom prst="rect">
            <a:avLst/>
          </a:prstGeom>
          <a:noFill/>
        </p:spPr>
      </p:pic>
      <p:sp>
        <p:nvSpPr>
          <p:cNvPr id="8196" name="Text Box 4"/>
          <p:cNvSpPr txBox="1">
            <a:spLocks noChangeArrowheads="1"/>
          </p:cNvSpPr>
          <p:nvPr/>
        </p:nvSpPr>
        <p:spPr bwMode="auto">
          <a:xfrm>
            <a:off x="7315200" y="6400800"/>
            <a:ext cx="1571625" cy="457200"/>
          </a:xfrm>
          <a:prstGeom prst="rect">
            <a:avLst/>
          </a:prstGeom>
          <a:noFill/>
          <a:ln w="9525">
            <a:noFill/>
            <a:miter lim="800000"/>
            <a:headEnd/>
            <a:tailEnd/>
          </a:ln>
          <a:effectLst/>
        </p:spPr>
        <p:txBody>
          <a:bodyPr wrap="none">
            <a:spAutoFit/>
          </a:bodyPr>
          <a:lstStyle/>
          <a:p>
            <a:r>
              <a:rPr lang="en-US" b="1">
                <a:solidFill>
                  <a:srgbClr val="FFFF00"/>
                </a:solidFill>
              </a:rPr>
              <a:t>Fig. 13.1c</a:t>
            </a:r>
          </a:p>
        </p:txBody>
      </p:sp>
      <p:sp>
        <p:nvSpPr>
          <p:cNvPr id="8197" name="Text Box 5"/>
          <p:cNvSpPr txBox="1">
            <a:spLocks noChangeArrowheads="1"/>
          </p:cNvSpPr>
          <p:nvPr/>
        </p:nvSpPr>
        <p:spPr bwMode="auto">
          <a:xfrm>
            <a:off x="136525" y="6443663"/>
            <a:ext cx="642938" cy="268287"/>
          </a:xfrm>
          <a:prstGeom prst="rect">
            <a:avLst/>
          </a:prstGeom>
          <a:noFill/>
          <a:ln w="9525">
            <a:noFill/>
            <a:miter lim="800000"/>
            <a:headEnd/>
            <a:tailEnd/>
          </a:ln>
          <a:effectLst/>
        </p:spPr>
        <p:txBody>
          <a:bodyPr wrap="none">
            <a:spAutoFit/>
          </a:bodyPr>
          <a:lstStyle/>
          <a:p>
            <a:r>
              <a:rPr lang="en-US" sz="1000" b="1">
                <a:solidFill>
                  <a:srgbClr val="FFFF00"/>
                </a:solidFill>
                <a:latin typeface="Comic Sans MS" pitchFamily="66" charset="0"/>
              </a:rPr>
              <a:t>ONERA</a:t>
            </a:r>
            <a:endParaRPr lang="en-US" sz="1000">
              <a:solidFill>
                <a:srgbClr val="FFFF00"/>
              </a:solidFill>
              <a:latin typeface="Comic Sans MS" pitchFamily="66" charset="0"/>
            </a:endParaRPr>
          </a:p>
        </p:txBody>
      </p:sp>
      <p:sp>
        <p:nvSpPr>
          <p:cNvPr id="8198" name="Text Box 6"/>
          <p:cNvSpPr txBox="1">
            <a:spLocks noChangeArrowheads="1"/>
          </p:cNvSpPr>
          <p:nvPr/>
        </p:nvSpPr>
        <p:spPr bwMode="auto">
          <a:xfrm>
            <a:off x="0" y="1196752"/>
            <a:ext cx="1533433" cy="369332"/>
          </a:xfrm>
          <a:prstGeom prst="rect">
            <a:avLst/>
          </a:prstGeom>
          <a:noFill/>
          <a:ln w="9525">
            <a:noFill/>
            <a:miter lim="800000"/>
            <a:headEnd/>
            <a:tailEnd/>
          </a:ln>
          <a:effectLst/>
        </p:spPr>
        <p:txBody>
          <a:bodyPr wrap="none">
            <a:spAutoFit/>
          </a:bodyPr>
          <a:lstStyle/>
          <a:p>
            <a:r>
              <a:rPr lang="en-US" b="1" dirty="0">
                <a:latin typeface="Times New Roman" pitchFamily="18" charset="0"/>
                <a:cs typeface="Times New Roman" pitchFamily="18" charset="0"/>
              </a:rPr>
              <a:t>Laminar flow</a:t>
            </a:r>
          </a:p>
        </p:txBody>
      </p:sp>
      <p:sp>
        <p:nvSpPr>
          <p:cNvPr id="8199" name="Text Box 7"/>
          <p:cNvSpPr txBox="1">
            <a:spLocks noChangeArrowheads="1"/>
          </p:cNvSpPr>
          <p:nvPr/>
        </p:nvSpPr>
        <p:spPr bwMode="auto">
          <a:xfrm>
            <a:off x="6864350" y="1196752"/>
            <a:ext cx="1657505" cy="369332"/>
          </a:xfrm>
          <a:prstGeom prst="rect">
            <a:avLst/>
          </a:prstGeom>
          <a:noFill/>
          <a:ln w="9525">
            <a:noFill/>
            <a:miter lim="800000"/>
            <a:headEnd/>
            <a:tailEnd/>
          </a:ln>
          <a:effectLst/>
        </p:spPr>
        <p:txBody>
          <a:bodyPr wrap="none">
            <a:spAutoFit/>
          </a:bodyPr>
          <a:lstStyle/>
          <a:p>
            <a:r>
              <a:rPr lang="en-US" b="1">
                <a:latin typeface="Times New Roman" pitchFamily="18" charset="0"/>
                <a:cs typeface="Times New Roman" pitchFamily="18" charset="0"/>
              </a:rPr>
              <a:t>Turbulent flow</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a:xfrm>
            <a:off x="0" y="0"/>
            <a:ext cx="8964488" cy="1209675"/>
          </a:xfrm>
          <a:noFill/>
          <a:ln/>
        </p:spPr>
        <p:txBody>
          <a:bodyPr>
            <a:normAutofit/>
          </a:bodyPr>
          <a:lstStyle/>
          <a:p>
            <a:pPr algn="l">
              <a:lnSpc>
                <a:spcPct val="95000"/>
              </a:lnSpc>
            </a:pPr>
            <a:r>
              <a:rPr lang="en-US" sz="2800" b="1" dirty="0">
                <a:effectLst>
                  <a:outerShdw blurRad="38100" dist="38100" dir="2700000" algn="tl">
                    <a:srgbClr val="000000">
                      <a:alpha val="43137"/>
                    </a:srgbClr>
                  </a:outerShdw>
                </a:effectLst>
                <a:latin typeface="Times New Roman" pitchFamily="18" charset="0"/>
                <a:cs typeface="Times New Roman" pitchFamily="18" charset="0"/>
              </a:rPr>
              <a:t>Streams move material </a:t>
            </a:r>
            <a:r>
              <a:rPr lang="en-US" sz="2800" b="1" dirty="0" smtClean="0">
                <a:effectLst>
                  <a:outerShdw blurRad="38100" dist="38100" dir="2700000" algn="tl">
                    <a:srgbClr val="000000">
                      <a:alpha val="43137"/>
                    </a:srgbClr>
                  </a:outerShdw>
                </a:effectLst>
                <a:latin typeface="Times New Roman" pitchFamily="18" charset="0"/>
                <a:cs typeface="Times New Roman" pitchFamily="18" charset="0"/>
              </a:rPr>
              <a:t>in </a:t>
            </a:r>
            <a:r>
              <a:rPr lang="en-US" sz="2800" b="1" dirty="0">
                <a:effectLst>
                  <a:outerShdw blurRad="38100" dist="38100" dir="2700000" algn="tl">
                    <a:srgbClr val="000000">
                      <a:alpha val="43137"/>
                    </a:srgbClr>
                  </a:outerShdw>
                </a:effectLst>
                <a:latin typeface="Times New Roman" pitchFamily="18" charset="0"/>
                <a:cs typeface="Times New Roman" pitchFamily="18" charset="0"/>
              </a:rPr>
              <a:t>three forms</a:t>
            </a:r>
          </a:p>
        </p:txBody>
      </p:sp>
      <p:sp>
        <p:nvSpPr>
          <p:cNvPr id="89091" name="Rectangle 3"/>
          <p:cNvSpPr>
            <a:spLocks noGrp="1" noChangeArrowheads="1"/>
          </p:cNvSpPr>
          <p:nvPr>
            <p:ph type="body" idx="1"/>
          </p:nvPr>
        </p:nvSpPr>
        <p:spPr bwMode="auto">
          <a:xfrm>
            <a:off x="683568" y="1484784"/>
            <a:ext cx="7748587" cy="1705916"/>
          </a:xfrm>
          <a:noFill/>
          <a:ln w="12700">
            <a:miter lim="800000"/>
            <a:headEnd/>
            <a:tailEnd/>
          </a:ln>
        </p:spPr>
        <p:txBody>
          <a:bodyPr vert="horz" wrap="square" lIns="63500" tIns="25400" rIns="63500" bIns="25400" numCol="1" anchor="t" anchorCtr="0" compatLnSpc="1">
            <a:prstTxWarp prst="textNoShape">
              <a:avLst/>
            </a:prstTxWarp>
            <a:spAutoFit/>
          </a:bodyPr>
          <a:lstStyle/>
          <a:p>
            <a:pPr>
              <a:lnSpc>
                <a:spcPct val="96000"/>
              </a:lnSpc>
              <a:spcBef>
                <a:spcPct val="48000"/>
              </a:spcBef>
            </a:pPr>
            <a:r>
              <a:rPr lang="en-US" sz="2800" dirty="0">
                <a:latin typeface="Times New Roman" pitchFamily="18" charset="0"/>
                <a:cs typeface="Times New Roman" pitchFamily="18" charset="0"/>
              </a:rPr>
              <a:t>Dissolved load</a:t>
            </a:r>
          </a:p>
          <a:p>
            <a:pPr>
              <a:lnSpc>
                <a:spcPct val="96000"/>
              </a:lnSpc>
              <a:spcBef>
                <a:spcPct val="48000"/>
              </a:spcBef>
            </a:pPr>
            <a:r>
              <a:rPr lang="en-US" sz="2800" dirty="0">
                <a:latin typeface="Times New Roman" pitchFamily="18" charset="0"/>
                <a:cs typeface="Times New Roman" pitchFamily="18" charset="0"/>
              </a:rPr>
              <a:t>Suspended load</a:t>
            </a:r>
          </a:p>
          <a:p>
            <a:pPr>
              <a:lnSpc>
                <a:spcPct val="96000"/>
              </a:lnSpc>
              <a:spcBef>
                <a:spcPct val="48000"/>
              </a:spcBef>
            </a:pPr>
            <a:r>
              <a:rPr lang="en-US" sz="2800" dirty="0">
                <a:latin typeface="Times New Roman" pitchFamily="18" charset="0"/>
                <a:cs typeface="Times New Roman" pitchFamily="18" charset="0"/>
              </a:rPr>
              <a:t>Bed load (traction and </a:t>
            </a:r>
            <a:r>
              <a:rPr lang="en-US" sz="2800" dirty="0" err="1">
                <a:latin typeface="Times New Roman" pitchFamily="18" charset="0"/>
                <a:cs typeface="Times New Roman" pitchFamily="18" charset="0"/>
              </a:rPr>
              <a:t>saltation</a:t>
            </a:r>
            <a:r>
              <a:rPr lang="en-US" sz="2800" dirty="0">
                <a:latin typeface="Times New Roman" pitchFamily="18" charset="0"/>
                <a:cs typeface="Times New Roman" pitchFamily="18" charset="0"/>
              </a:rPr>
              <a:t>)</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9" name="Picture 3" descr="figure 13-02.jpg                                               0000D68BMacintosh HD                   ABA78158:"/>
          <p:cNvPicPr>
            <a:picLocks noChangeAspect="1" noChangeArrowheads="1"/>
          </p:cNvPicPr>
          <p:nvPr/>
        </p:nvPicPr>
        <p:blipFill>
          <a:blip r:embed="rId2" cstate="print"/>
          <a:srcRect/>
          <a:stretch>
            <a:fillRect/>
          </a:stretch>
        </p:blipFill>
        <p:spPr bwMode="auto">
          <a:xfrm>
            <a:off x="228600" y="838200"/>
            <a:ext cx="7621588" cy="5386388"/>
          </a:xfrm>
          <a:prstGeom prst="rect">
            <a:avLst/>
          </a:prstGeom>
          <a:noFill/>
        </p:spPr>
      </p:pic>
      <p:sp>
        <p:nvSpPr>
          <p:cNvPr id="9221" name="Rectangle 5"/>
          <p:cNvSpPr>
            <a:spLocks noGrp="1" noChangeArrowheads="1"/>
          </p:cNvSpPr>
          <p:nvPr>
            <p:ph type="title"/>
          </p:nvPr>
        </p:nvSpPr>
        <p:spPr>
          <a:xfrm>
            <a:off x="5471592" y="-387424"/>
            <a:ext cx="3672408" cy="1752600"/>
          </a:xfrm>
          <a:noFill/>
          <a:ln/>
        </p:spPr>
        <p:txBody>
          <a:bodyPr>
            <a:normAutofit/>
          </a:bodyPr>
          <a:lstStyle/>
          <a:p>
            <a:r>
              <a:rPr lang="en-US" sz="2400" b="1" dirty="0" smtClean="0">
                <a:solidFill>
                  <a:schemeClr val="tx1"/>
                </a:solidFill>
                <a:latin typeface="Times New Roman" pitchFamily="18" charset="0"/>
                <a:cs typeface="Times New Roman" pitchFamily="18" charset="0"/>
              </a:rPr>
              <a:t>Sediment Transport</a:t>
            </a:r>
            <a:endParaRPr lang="en-US" sz="2400" b="1" dirty="0">
              <a:solidFill>
                <a:schemeClr val="tx1"/>
              </a:solidFill>
              <a:latin typeface="Times New Roman" pitchFamily="18" charset="0"/>
              <a:cs typeface="Times New Roman"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3" name="Picture 3" descr="figure 13-03.jpg                                               0000D68BMacintosh HD                   ABA78158:"/>
          <p:cNvPicPr>
            <a:picLocks noChangeAspect="1" noChangeArrowheads="1"/>
          </p:cNvPicPr>
          <p:nvPr/>
        </p:nvPicPr>
        <p:blipFill>
          <a:blip r:embed="rId2" cstate="print"/>
          <a:srcRect/>
          <a:stretch>
            <a:fillRect/>
          </a:stretch>
        </p:blipFill>
        <p:spPr bwMode="auto">
          <a:xfrm>
            <a:off x="557213" y="1219200"/>
            <a:ext cx="8027987" cy="5029200"/>
          </a:xfrm>
          <a:prstGeom prst="rect">
            <a:avLst/>
          </a:prstGeom>
          <a:noFill/>
        </p:spPr>
      </p:pic>
      <p:sp>
        <p:nvSpPr>
          <p:cNvPr id="10245" name="Rectangle 5"/>
          <p:cNvSpPr>
            <a:spLocks noGrp="1" noChangeArrowheads="1"/>
          </p:cNvSpPr>
          <p:nvPr>
            <p:ph type="title"/>
          </p:nvPr>
        </p:nvSpPr>
        <p:spPr>
          <a:xfrm>
            <a:off x="0" y="76200"/>
            <a:ext cx="2339752" cy="762000"/>
          </a:xfrm>
          <a:noFill/>
          <a:ln/>
        </p:spPr>
        <p:txBody>
          <a:bodyPr>
            <a:normAutofit/>
          </a:bodyPr>
          <a:lstStyle/>
          <a:p>
            <a:pPr algn="l"/>
            <a:r>
              <a:rPr lang="en-US" sz="2800" b="1" dirty="0">
                <a:solidFill>
                  <a:schemeClr val="tx1"/>
                </a:solidFill>
                <a:latin typeface="Times New Roman" pitchFamily="18" charset="0"/>
                <a:cs typeface="Times New Roman" pitchFamily="18" charset="0"/>
              </a:rPr>
              <a:t>Saltation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3" name="Picture 3" descr="figure 07-13.jpg                                               0000BD9EMacintosh HD                   ABA78158:"/>
          <p:cNvPicPr>
            <a:picLocks noChangeAspect="1" noChangeArrowheads="1"/>
          </p:cNvPicPr>
          <p:nvPr/>
        </p:nvPicPr>
        <p:blipFill>
          <a:blip r:embed="rId2" cstate="print"/>
          <a:srcRect l="3333" t="3499" r="2498" b="3574"/>
          <a:stretch>
            <a:fillRect/>
          </a:stretch>
        </p:blipFill>
        <p:spPr bwMode="auto">
          <a:xfrm>
            <a:off x="0" y="228600"/>
            <a:ext cx="9144000" cy="6311900"/>
          </a:xfrm>
          <a:prstGeom prst="rect">
            <a:avLst/>
          </a:prstGeom>
          <a:noFill/>
        </p:spPr>
      </p:pic>
      <p:sp>
        <p:nvSpPr>
          <p:cNvPr id="20484" name="Text Box 4"/>
          <p:cNvSpPr txBox="1">
            <a:spLocks noChangeArrowheads="1"/>
          </p:cNvSpPr>
          <p:nvPr/>
        </p:nvSpPr>
        <p:spPr bwMode="auto">
          <a:xfrm>
            <a:off x="7666038" y="6248400"/>
            <a:ext cx="1401762" cy="457200"/>
          </a:xfrm>
          <a:prstGeom prst="rect">
            <a:avLst/>
          </a:prstGeom>
          <a:noFill/>
          <a:ln w="9525">
            <a:noFill/>
            <a:miter lim="800000"/>
            <a:headEnd/>
            <a:tailEnd/>
          </a:ln>
          <a:effectLst/>
        </p:spPr>
        <p:txBody>
          <a:bodyPr wrap="none">
            <a:spAutoFit/>
          </a:bodyPr>
          <a:lstStyle/>
          <a:p>
            <a:r>
              <a:rPr lang="en-US" b="1">
                <a:solidFill>
                  <a:schemeClr val="bg1"/>
                </a:solidFill>
              </a:rPr>
              <a:t>Fig. 7.13</a:t>
            </a:r>
          </a:p>
        </p:txBody>
      </p:sp>
      <p:sp>
        <p:nvSpPr>
          <p:cNvPr id="20485" name="Text Box 5"/>
          <p:cNvSpPr txBox="1">
            <a:spLocks noChangeArrowheads="1"/>
          </p:cNvSpPr>
          <p:nvPr/>
        </p:nvSpPr>
        <p:spPr bwMode="auto">
          <a:xfrm>
            <a:off x="3108325" y="5297488"/>
            <a:ext cx="1978025" cy="457200"/>
          </a:xfrm>
          <a:prstGeom prst="rect">
            <a:avLst/>
          </a:prstGeom>
          <a:noFill/>
          <a:ln w="9525">
            <a:noFill/>
            <a:miter lim="800000"/>
            <a:headEnd/>
            <a:tailEnd/>
          </a:ln>
          <a:effectLst/>
        </p:spPr>
        <p:txBody>
          <a:bodyPr wrap="none">
            <a:spAutoFit/>
          </a:bodyPr>
          <a:lstStyle/>
          <a:p>
            <a:r>
              <a:rPr lang="en-US" b="1"/>
              <a:t>Quartz grain</a:t>
            </a:r>
          </a:p>
        </p:txBody>
      </p:sp>
      <p:sp>
        <p:nvSpPr>
          <p:cNvPr id="20486" name="Text Box 6"/>
          <p:cNvSpPr txBox="1">
            <a:spLocks noChangeArrowheads="1"/>
          </p:cNvSpPr>
          <p:nvPr/>
        </p:nvSpPr>
        <p:spPr bwMode="auto">
          <a:xfrm>
            <a:off x="1541463" y="1387475"/>
            <a:ext cx="1268412" cy="822325"/>
          </a:xfrm>
          <a:prstGeom prst="rect">
            <a:avLst/>
          </a:prstGeom>
          <a:noFill/>
          <a:ln w="9525">
            <a:noFill/>
            <a:miter lim="800000"/>
            <a:headEnd/>
            <a:tailEnd/>
          </a:ln>
          <a:effectLst/>
        </p:spPr>
        <p:txBody>
          <a:bodyPr wrap="none">
            <a:spAutoFit/>
          </a:bodyPr>
          <a:lstStyle/>
          <a:p>
            <a:r>
              <a:rPr lang="en-US" b="1"/>
              <a:t>Calcite </a:t>
            </a:r>
          </a:p>
          <a:p>
            <a:r>
              <a:rPr lang="en-US" b="1"/>
              <a:t>cement</a:t>
            </a:r>
          </a:p>
        </p:txBody>
      </p:sp>
      <p:sp>
        <p:nvSpPr>
          <p:cNvPr id="20487" name="Text Box 7"/>
          <p:cNvSpPr txBox="1">
            <a:spLocks noChangeArrowheads="1"/>
          </p:cNvSpPr>
          <p:nvPr/>
        </p:nvSpPr>
        <p:spPr bwMode="auto">
          <a:xfrm>
            <a:off x="877888" y="6443663"/>
            <a:ext cx="950912" cy="268287"/>
          </a:xfrm>
          <a:prstGeom prst="rect">
            <a:avLst/>
          </a:prstGeom>
          <a:noFill/>
          <a:ln w="9525">
            <a:noFill/>
            <a:miter lim="800000"/>
            <a:headEnd/>
            <a:tailEnd/>
          </a:ln>
          <a:effectLst/>
        </p:spPr>
        <p:txBody>
          <a:bodyPr wrap="none">
            <a:spAutoFit/>
          </a:bodyPr>
          <a:lstStyle/>
          <a:p>
            <a:r>
              <a:rPr lang="en-US" sz="1000">
                <a:solidFill>
                  <a:schemeClr val="bg1"/>
                </a:solidFill>
                <a:latin typeface="Comic Sans MS" pitchFamily="66" charset="0"/>
              </a:rPr>
              <a:t>Peter Kresan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7" name="Picture 3" descr="figure 13-04.jpg                                               0000D68BMacintosh HD                   ABA78158:"/>
          <p:cNvPicPr>
            <a:picLocks noChangeAspect="1" noChangeArrowheads="1"/>
          </p:cNvPicPr>
          <p:nvPr/>
        </p:nvPicPr>
        <p:blipFill>
          <a:blip r:embed="rId2" cstate="print"/>
          <a:srcRect/>
          <a:stretch>
            <a:fillRect/>
          </a:stretch>
        </p:blipFill>
        <p:spPr bwMode="auto">
          <a:xfrm>
            <a:off x="1141413" y="1143000"/>
            <a:ext cx="6859587" cy="5335588"/>
          </a:xfrm>
          <a:prstGeom prst="rect">
            <a:avLst/>
          </a:prstGeom>
          <a:noFill/>
        </p:spPr>
      </p:pic>
      <p:sp>
        <p:nvSpPr>
          <p:cNvPr id="11269" name="Rectangle 5"/>
          <p:cNvSpPr>
            <a:spLocks noGrp="1" noChangeArrowheads="1"/>
          </p:cNvSpPr>
          <p:nvPr>
            <p:ph type="title"/>
          </p:nvPr>
        </p:nvSpPr>
        <p:spPr>
          <a:xfrm>
            <a:off x="0" y="260648"/>
            <a:ext cx="4716016" cy="685800"/>
          </a:xfrm>
          <a:noFill/>
          <a:ln/>
        </p:spPr>
        <p:txBody>
          <a:bodyPr>
            <a:normAutofit fontScale="90000"/>
          </a:bodyPr>
          <a:lstStyle/>
          <a:p>
            <a:pPr algn="l"/>
            <a:r>
              <a:rPr lang="en-US" sz="2800" b="1" dirty="0" smtClean="0">
                <a:solidFill>
                  <a:schemeClr val="tx1"/>
                </a:solidFill>
                <a:latin typeface="Times New Roman" pitchFamily="18" charset="0"/>
                <a:cs typeface="Times New Roman" pitchFamily="18" charset="0"/>
              </a:rPr>
              <a:t>Grain size and flow velocity</a:t>
            </a:r>
            <a:endParaRPr lang="en-US" sz="2800" b="1" dirty="0">
              <a:solidFill>
                <a:schemeClr val="tx1"/>
              </a:solidFill>
              <a:latin typeface="Times New Roman" pitchFamily="18" charset="0"/>
              <a:cs typeface="Times New Roman" pitchFamily="18"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a:xfrm>
            <a:off x="44400" y="134466"/>
            <a:ext cx="3519488" cy="630238"/>
          </a:xfrm>
          <a:noFill/>
          <a:ln/>
        </p:spPr>
        <p:txBody>
          <a:bodyPr>
            <a:normAutofit/>
          </a:bodyPr>
          <a:lstStyle/>
          <a:p>
            <a:pPr algn="l">
              <a:lnSpc>
                <a:spcPct val="95000"/>
              </a:lnSpc>
            </a:pPr>
            <a:r>
              <a:rPr lang="en-US" sz="2400" b="1" dirty="0">
                <a:latin typeface="Times New Roman" pitchFamily="18" charset="0"/>
                <a:cs typeface="Times New Roman" pitchFamily="18" charset="0"/>
              </a:rPr>
              <a:t>Stream terms </a:t>
            </a:r>
          </a:p>
        </p:txBody>
      </p:sp>
      <p:sp>
        <p:nvSpPr>
          <p:cNvPr id="88067" name="Rectangle 3"/>
          <p:cNvSpPr>
            <a:spLocks noGrp="1" noChangeArrowheads="1"/>
          </p:cNvSpPr>
          <p:nvPr>
            <p:ph type="body" idx="1"/>
          </p:nvPr>
        </p:nvSpPr>
        <p:spPr bwMode="auto">
          <a:xfrm>
            <a:off x="552450" y="1390650"/>
            <a:ext cx="8204200" cy="3619196"/>
          </a:xfrm>
          <a:noFill/>
          <a:ln w="12700">
            <a:miter lim="800000"/>
            <a:headEnd/>
            <a:tailEnd/>
          </a:ln>
        </p:spPr>
        <p:txBody>
          <a:bodyPr vert="horz" wrap="square" lIns="63500" tIns="25400" rIns="63500" bIns="25400" numCol="1" anchor="t" anchorCtr="0" compatLnSpc="1">
            <a:prstTxWarp prst="textNoShape">
              <a:avLst/>
            </a:prstTxWarp>
            <a:spAutoFit/>
          </a:bodyPr>
          <a:lstStyle/>
          <a:p>
            <a:pPr>
              <a:lnSpc>
                <a:spcPct val="150000"/>
              </a:lnSpc>
              <a:spcBef>
                <a:spcPct val="48000"/>
              </a:spcBef>
              <a:buFontTx/>
              <a:buNone/>
            </a:pPr>
            <a:r>
              <a:rPr lang="en-US" sz="2800" b="0" i="1" dirty="0">
                <a:latin typeface="Times New Roman" pitchFamily="18" charset="0"/>
                <a:cs typeface="Times New Roman" pitchFamily="18" charset="0"/>
              </a:rPr>
              <a:t>competence</a:t>
            </a:r>
            <a:r>
              <a:rPr lang="en-US" sz="2800" dirty="0">
                <a:latin typeface="Times New Roman" pitchFamily="18" charset="0"/>
                <a:cs typeface="Times New Roman" pitchFamily="18" charset="0"/>
              </a:rPr>
              <a:t>: measure of the largest particles a stream can transport  </a:t>
            </a:r>
            <a:r>
              <a:rPr lang="en-US" sz="2800" i="1" dirty="0">
                <a:latin typeface="Times New Roman" pitchFamily="18" charset="0"/>
                <a:cs typeface="Times New Roman" pitchFamily="18" charset="0"/>
              </a:rPr>
              <a:t>proportional to v</a:t>
            </a:r>
            <a:r>
              <a:rPr lang="en-US" sz="2800" i="1" baseline="30000" dirty="0">
                <a:latin typeface="Times New Roman" pitchFamily="18" charset="0"/>
                <a:cs typeface="Times New Roman" pitchFamily="18" charset="0"/>
              </a:rPr>
              <a:t>2</a:t>
            </a:r>
            <a:r>
              <a:rPr lang="en-US" sz="2800" dirty="0">
                <a:latin typeface="Times New Roman" pitchFamily="18" charset="0"/>
                <a:cs typeface="Times New Roman" pitchFamily="18" charset="0"/>
              </a:rPr>
              <a:t> </a:t>
            </a:r>
          </a:p>
          <a:p>
            <a:pPr>
              <a:lnSpc>
                <a:spcPct val="150000"/>
              </a:lnSpc>
              <a:spcBef>
                <a:spcPct val="48000"/>
              </a:spcBef>
              <a:buFontTx/>
              <a:buNone/>
            </a:pPr>
            <a:endParaRPr lang="en-US" sz="2800" dirty="0">
              <a:latin typeface="Times New Roman" pitchFamily="18" charset="0"/>
              <a:cs typeface="Times New Roman" pitchFamily="18" charset="0"/>
            </a:endParaRPr>
          </a:p>
          <a:p>
            <a:pPr>
              <a:lnSpc>
                <a:spcPct val="150000"/>
              </a:lnSpc>
              <a:spcBef>
                <a:spcPct val="48000"/>
              </a:spcBef>
              <a:buFontTx/>
              <a:buNone/>
            </a:pPr>
            <a:r>
              <a:rPr lang="en-US" sz="2800" b="0" i="1" dirty="0">
                <a:latin typeface="Times New Roman" pitchFamily="18" charset="0"/>
                <a:cs typeface="Times New Roman" pitchFamily="18" charset="0"/>
              </a:rPr>
              <a:t>capacity</a:t>
            </a:r>
            <a:r>
              <a:rPr lang="en-US" sz="2800" dirty="0">
                <a:latin typeface="Times New Roman" pitchFamily="18" charset="0"/>
                <a:cs typeface="Times New Roman" pitchFamily="18" charset="0"/>
              </a:rPr>
              <a:t>:  maximum quantity of sediment carried by stream </a:t>
            </a:r>
            <a:r>
              <a:rPr lang="en-US" sz="2800" i="1" dirty="0">
                <a:latin typeface="Times New Roman" pitchFamily="18" charset="0"/>
                <a:cs typeface="Times New Roman" pitchFamily="18" charset="0"/>
              </a:rPr>
              <a:t>proportional to Q and v</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1" name="Picture 3" descr="figure 13-08.jpg                                               0000D68BMacintosh HD                   ABA78158:"/>
          <p:cNvPicPr>
            <a:picLocks noChangeAspect="1" noChangeArrowheads="1"/>
          </p:cNvPicPr>
          <p:nvPr/>
        </p:nvPicPr>
        <p:blipFill>
          <a:blip r:embed="rId2" cstate="print"/>
          <a:srcRect/>
          <a:stretch>
            <a:fillRect/>
          </a:stretch>
        </p:blipFill>
        <p:spPr bwMode="auto">
          <a:xfrm>
            <a:off x="457200" y="1014413"/>
            <a:ext cx="7773988" cy="5386387"/>
          </a:xfrm>
          <a:prstGeom prst="rect">
            <a:avLst/>
          </a:prstGeom>
          <a:noFill/>
        </p:spPr>
      </p:pic>
      <p:sp>
        <p:nvSpPr>
          <p:cNvPr id="17413" name="Rectangle 5"/>
          <p:cNvSpPr>
            <a:spLocks noGrp="1" noChangeArrowheads="1"/>
          </p:cNvSpPr>
          <p:nvPr>
            <p:ph type="title"/>
          </p:nvPr>
        </p:nvSpPr>
        <p:spPr>
          <a:xfrm>
            <a:off x="0" y="76200"/>
            <a:ext cx="3923928" cy="762000"/>
          </a:xfrm>
          <a:noFill/>
          <a:ln/>
        </p:spPr>
        <p:txBody>
          <a:bodyPr>
            <a:normAutofit fontScale="90000"/>
          </a:bodyPr>
          <a:lstStyle/>
          <a:p>
            <a:pPr algn="l"/>
            <a:r>
              <a:rPr lang="en-US" sz="2400" b="1" dirty="0">
                <a:solidFill>
                  <a:schemeClr val="tx1"/>
                </a:solidFill>
                <a:effectLst>
                  <a:outerShdw blurRad="38100" dist="38100" dir="2700000" algn="tl">
                    <a:srgbClr val="C0C0C0"/>
                  </a:outerShdw>
                </a:effectLst>
                <a:latin typeface="Times New Roman" pitchFamily="18" charset="0"/>
                <a:cs typeface="Times New Roman" pitchFamily="18" charset="0"/>
              </a:rPr>
              <a:t>Parts of a River System</a:t>
            </a:r>
            <a:endParaRPr lang="en-US" sz="2400" b="1" dirty="0">
              <a:solidFill>
                <a:schemeClr val="tx1"/>
              </a:solidFill>
              <a:latin typeface="Times New Roman" pitchFamily="18" charset="0"/>
              <a:cs typeface="Times New Roman" pitchFamily="18"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a:xfrm>
            <a:off x="72008" y="44624"/>
            <a:ext cx="4716016" cy="630238"/>
          </a:xfrm>
          <a:noFill/>
          <a:ln/>
        </p:spPr>
        <p:txBody>
          <a:bodyPr>
            <a:normAutofit fontScale="90000"/>
          </a:bodyPr>
          <a:lstStyle/>
          <a:p>
            <a:pPr algn="l">
              <a:lnSpc>
                <a:spcPct val="95000"/>
              </a:lnSpc>
            </a:pPr>
            <a:r>
              <a:rPr lang="en-US" sz="2400" b="1" dirty="0">
                <a:latin typeface="Times New Roman" pitchFamily="18" charset="0"/>
                <a:cs typeface="Times New Roman" pitchFamily="18" charset="0"/>
              </a:rPr>
              <a:t>Two important stream types</a:t>
            </a:r>
          </a:p>
        </p:txBody>
      </p:sp>
      <p:sp>
        <p:nvSpPr>
          <p:cNvPr id="91139" name="Rectangle 3"/>
          <p:cNvSpPr>
            <a:spLocks noGrp="1" noChangeArrowheads="1"/>
          </p:cNvSpPr>
          <p:nvPr>
            <p:ph type="body" idx="1"/>
          </p:nvPr>
        </p:nvSpPr>
        <p:spPr bwMode="auto">
          <a:xfrm>
            <a:off x="251520" y="1196752"/>
            <a:ext cx="8280400" cy="3703321"/>
          </a:xfrm>
          <a:noFill/>
          <a:ln w="12700">
            <a:miter lim="800000"/>
            <a:headEnd/>
            <a:tailEnd/>
          </a:ln>
        </p:spPr>
        <p:txBody>
          <a:bodyPr vert="horz" wrap="square" lIns="63500" tIns="25400" rIns="63500" bIns="25400" numCol="1" anchor="t" anchorCtr="0" compatLnSpc="1">
            <a:prstTxWarp prst="textNoShape">
              <a:avLst/>
            </a:prstTxWarp>
            <a:spAutoFit/>
          </a:bodyPr>
          <a:lstStyle/>
          <a:p>
            <a:pPr>
              <a:lnSpc>
                <a:spcPct val="150000"/>
              </a:lnSpc>
              <a:spcBef>
                <a:spcPct val="49000"/>
              </a:spcBef>
              <a:buFontTx/>
              <a:buNone/>
            </a:pPr>
            <a:r>
              <a:rPr lang="en-US" sz="2400" b="1" dirty="0">
                <a:effectLst>
                  <a:outerShdw blurRad="38100" dist="38100" dir="2700000" algn="tl">
                    <a:srgbClr val="000000"/>
                  </a:outerShdw>
                </a:effectLst>
                <a:latin typeface="Times New Roman" pitchFamily="18" charset="0"/>
                <a:cs typeface="Times New Roman" pitchFamily="18" charset="0"/>
              </a:rPr>
              <a:t>1.  </a:t>
            </a:r>
            <a:r>
              <a:rPr lang="en-US" sz="2400" b="1" dirty="0">
                <a:latin typeface="Times New Roman" pitchFamily="18" charset="0"/>
                <a:cs typeface="Times New Roman" pitchFamily="18" charset="0"/>
              </a:rPr>
              <a:t>Meandering Streams</a:t>
            </a:r>
          </a:p>
          <a:p>
            <a:pPr>
              <a:lnSpc>
                <a:spcPct val="150000"/>
              </a:lnSpc>
              <a:spcBef>
                <a:spcPct val="49000"/>
              </a:spcBef>
            </a:pPr>
            <a:r>
              <a:rPr lang="en-IN" sz="2200" dirty="0" smtClean="0">
                <a:latin typeface="Times New Roman" pitchFamily="18" charset="0"/>
                <a:cs typeface="Times New Roman" pitchFamily="18" charset="0"/>
              </a:rPr>
              <a:t>A </a:t>
            </a:r>
            <a:r>
              <a:rPr lang="en-IN" sz="2200" b="1" dirty="0" smtClean="0">
                <a:latin typeface="Times New Roman" pitchFamily="18" charset="0"/>
                <a:cs typeface="Times New Roman" pitchFamily="18" charset="0"/>
              </a:rPr>
              <a:t>meander</a:t>
            </a:r>
            <a:r>
              <a:rPr lang="en-IN" sz="2200" dirty="0" smtClean="0">
                <a:latin typeface="Times New Roman" pitchFamily="18" charset="0"/>
                <a:cs typeface="Times New Roman" pitchFamily="18" charset="0"/>
              </a:rPr>
              <a:t>, in general, is a bend in a sinuous watercourse or river. </a:t>
            </a:r>
          </a:p>
          <a:p>
            <a:pPr>
              <a:lnSpc>
                <a:spcPct val="150000"/>
              </a:lnSpc>
              <a:spcBef>
                <a:spcPct val="49000"/>
              </a:spcBef>
            </a:pPr>
            <a:r>
              <a:rPr lang="en-IN" sz="2200" dirty="0" smtClean="0">
                <a:latin typeface="Times New Roman" pitchFamily="18" charset="0"/>
                <a:cs typeface="Times New Roman" pitchFamily="18" charset="0"/>
              </a:rPr>
              <a:t>A meander forms when moving water in a stream erodes the outer banks and widens its valley, and the inner part of the river has less energy and deposits silt</a:t>
            </a:r>
            <a:endParaRPr lang="en-US" sz="2200" i="1" dirty="0" smtClean="0">
              <a:latin typeface="Times New Roman" pitchFamily="18" charset="0"/>
              <a:cs typeface="Times New Roman" pitchFamily="18" charset="0"/>
            </a:endParaRPr>
          </a:p>
          <a:p>
            <a:pPr>
              <a:lnSpc>
                <a:spcPct val="150000"/>
              </a:lnSpc>
              <a:spcBef>
                <a:spcPct val="49000"/>
              </a:spcBef>
            </a:pPr>
            <a:endParaRPr lang="en-US" sz="2400" i="1" dirty="0" smtClean="0">
              <a:latin typeface="Times New Roman" pitchFamily="18" charset="0"/>
              <a:cs typeface="Times New Roman" pitchFamily="18" charset="0"/>
            </a:endParaRP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9" name="Picture 3" descr="figure 13-10.jpg                                               0000D68BMacintosh HD                   ABA78158:"/>
          <p:cNvPicPr>
            <a:picLocks noChangeAspect="1" noChangeArrowheads="1"/>
          </p:cNvPicPr>
          <p:nvPr/>
        </p:nvPicPr>
        <p:blipFill>
          <a:blip r:embed="rId2" cstate="print"/>
          <a:srcRect/>
          <a:stretch>
            <a:fillRect/>
          </a:stretch>
        </p:blipFill>
        <p:spPr bwMode="auto">
          <a:xfrm>
            <a:off x="658813" y="963613"/>
            <a:ext cx="7824787" cy="5437187"/>
          </a:xfrm>
          <a:prstGeom prst="rect">
            <a:avLst/>
          </a:prstGeom>
          <a:noFill/>
        </p:spPr>
      </p:pic>
      <p:sp>
        <p:nvSpPr>
          <p:cNvPr id="19461" name="Rectangle 5"/>
          <p:cNvSpPr>
            <a:spLocks noGrp="1" noChangeArrowheads="1"/>
          </p:cNvSpPr>
          <p:nvPr>
            <p:ph type="title"/>
          </p:nvPr>
        </p:nvSpPr>
        <p:spPr>
          <a:xfrm>
            <a:off x="0" y="0"/>
            <a:ext cx="4860032" cy="914400"/>
          </a:xfrm>
          <a:noFill/>
          <a:ln/>
        </p:spPr>
        <p:txBody>
          <a:bodyPr>
            <a:normAutofit/>
          </a:bodyPr>
          <a:lstStyle/>
          <a:p>
            <a:pPr algn="l"/>
            <a:r>
              <a:rPr lang="en-US" sz="2400" b="1" dirty="0">
                <a:solidFill>
                  <a:schemeClr val="tx1"/>
                </a:solidFill>
                <a:latin typeface="Times New Roman" pitchFamily="18" charset="0"/>
                <a:cs typeface="Times New Roman" pitchFamily="18" charset="0"/>
              </a:rPr>
              <a:t>Meandering River Over Time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5" name="Picture 3" descr="figure 13-09.jpg                                               0000D68BMacintosh HD                   ABA78158:"/>
          <p:cNvPicPr>
            <a:picLocks noChangeAspect="1" noChangeArrowheads="1"/>
          </p:cNvPicPr>
          <p:nvPr/>
        </p:nvPicPr>
        <p:blipFill>
          <a:blip r:embed="rId2" cstate="print"/>
          <a:srcRect l="1765" t="21869" r="3041" b="2335"/>
          <a:stretch>
            <a:fillRect/>
          </a:stretch>
        </p:blipFill>
        <p:spPr bwMode="auto">
          <a:xfrm>
            <a:off x="1475656" y="1412776"/>
            <a:ext cx="6804248" cy="5040578"/>
          </a:xfrm>
          <a:prstGeom prst="rect">
            <a:avLst/>
          </a:prstGeom>
          <a:noFill/>
        </p:spPr>
      </p:pic>
      <p:sp>
        <p:nvSpPr>
          <p:cNvPr id="18437" name="Rectangle 5"/>
          <p:cNvSpPr>
            <a:spLocks noGrp="1" noChangeArrowheads="1"/>
          </p:cNvSpPr>
          <p:nvPr>
            <p:ph type="title"/>
          </p:nvPr>
        </p:nvSpPr>
        <p:spPr>
          <a:xfrm>
            <a:off x="0" y="76200"/>
            <a:ext cx="5076056" cy="1143000"/>
          </a:xfrm>
          <a:noFill/>
          <a:ln/>
        </p:spPr>
        <p:txBody>
          <a:bodyPr>
            <a:normAutofit/>
          </a:bodyPr>
          <a:lstStyle/>
          <a:p>
            <a:pPr algn="l"/>
            <a:r>
              <a:rPr lang="en-US" sz="2800" b="1" dirty="0">
                <a:latin typeface="Times New Roman" pitchFamily="18" charset="0"/>
                <a:cs typeface="Times New Roman" pitchFamily="18" charset="0"/>
              </a:rPr>
              <a:t>Incised Meanders, Utah</a:t>
            </a:r>
          </a:p>
        </p:txBody>
      </p:sp>
      <p:sp>
        <p:nvSpPr>
          <p:cNvPr id="18438" name="Text Box 6"/>
          <p:cNvSpPr txBox="1">
            <a:spLocks noChangeArrowheads="1"/>
          </p:cNvSpPr>
          <p:nvPr/>
        </p:nvSpPr>
        <p:spPr bwMode="auto">
          <a:xfrm>
            <a:off x="136525" y="6443663"/>
            <a:ext cx="781050" cy="268287"/>
          </a:xfrm>
          <a:prstGeom prst="rect">
            <a:avLst/>
          </a:prstGeom>
          <a:noFill/>
          <a:ln w="9525">
            <a:noFill/>
            <a:miter lim="800000"/>
            <a:headEnd/>
            <a:tailEnd/>
          </a:ln>
          <a:effectLst/>
        </p:spPr>
        <p:txBody>
          <a:bodyPr wrap="none">
            <a:spAutoFit/>
          </a:bodyPr>
          <a:lstStyle/>
          <a:p>
            <a:r>
              <a:rPr lang="en-US" sz="1000" b="1">
                <a:solidFill>
                  <a:srgbClr val="FFFF00"/>
                </a:solidFill>
                <a:latin typeface="Comic Sans MS" pitchFamily="66" charset="0"/>
              </a:rPr>
              <a:t>Tom Bean</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2" name="Rectangle 6"/>
          <p:cNvSpPr>
            <a:spLocks noGrp="1" noChangeArrowheads="1"/>
          </p:cNvSpPr>
          <p:nvPr>
            <p:ph type="title"/>
          </p:nvPr>
        </p:nvSpPr>
        <p:spPr>
          <a:xfrm>
            <a:off x="0" y="0"/>
            <a:ext cx="3059832" cy="838200"/>
          </a:xfrm>
          <a:noFill/>
          <a:ln/>
        </p:spPr>
        <p:txBody>
          <a:bodyPr>
            <a:normAutofit/>
          </a:bodyPr>
          <a:lstStyle/>
          <a:p>
            <a:pPr algn="l"/>
            <a:r>
              <a:rPr lang="en-US" sz="2400" b="1" dirty="0">
                <a:latin typeface="Times New Roman" pitchFamily="18" charset="0"/>
                <a:cs typeface="Times New Roman" pitchFamily="18" charset="0"/>
              </a:rPr>
              <a:t>Meandering River</a:t>
            </a:r>
          </a:p>
        </p:txBody>
      </p:sp>
      <p:grpSp>
        <p:nvGrpSpPr>
          <p:cNvPr id="2" name="Group 7"/>
          <p:cNvGrpSpPr/>
          <p:nvPr/>
        </p:nvGrpSpPr>
        <p:grpSpPr>
          <a:xfrm>
            <a:off x="1187624" y="1412776"/>
            <a:ext cx="7308304" cy="4797152"/>
            <a:chOff x="0" y="990600"/>
            <a:chExt cx="9144000" cy="5867400"/>
          </a:xfrm>
        </p:grpSpPr>
        <p:pic>
          <p:nvPicPr>
            <p:cNvPr id="24579" name="Picture 3" descr="figure 13-11.jpg                                               0000D68BMacintosh HD                   ABA78158:"/>
            <p:cNvPicPr>
              <a:picLocks noChangeAspect="1" noChangeArrowheads="1"/>
            </p:cNvPicPr>
            <p:nvPr/>
          </p:nvPicPr>
          <p:blipFill>
            <a:blip r:embed="rId2" cstate="print"/>
            <a:srcRect l="1062" t="963" r="2081" b="2335"/>
            <a:stretch>
              <a:fillRect/>
            </a:stretch>
          </p:blipFill>
          <p:spPr bwMode="auto">
            <a:xfrm>
              <a:off x="0" y="990600"/>
              <a:ext cx="9144000" cy="5867400"/>
            </a:xfrm>
            <a:prstGeom prst="rect">
              <a:avLst/>
            </a:prstGeom>
            <a:noFill/>
          </p:spPr>
        </p:pic>
        <p:sp>
          <p:nvSpPr>
            <p:cNvPr id="24583" name="Text Box 7"/>
            <p:cNvSpPr txBox="1">
              <a:spLocks noChangeArrowheads="1"/>
            </p:cNvSpPr>
            <p:nvPr/>
          </p:nvSpPr>
          <p:spPr bwMode="auto">
            <a:xfrm>
              <a:off x="669925" y="4206875"/>
              <a:ext cx="2355029" cy="715239"/>
            </a:xfrm>
            <a:prstGeom prst="rect">
              <a:avLst/>
            </a:prstGeom>
            <a:noFill/>
            <a:ln w="9525">
              <a:noFill/>
              <a:miter lim="800000"/>
              <a:headEnd/>
              <a:tailEnd/>
            </a:ln>
            <a:effectLst/>
          </p:spPr>
          <p:txBody>
            <a:bodyPr wrap="none">
              <a:spAutoFit/>
            </a:bodyPr>
            <a:lstStyle/>
            <a:p>
              <a:r>
                <a:rPr lang="en-US" sz="3200" b="1" dirty="0">
                  <a:solidFill>
                    <a:schemeClr val="accent6">
                      <a:lumMod val="75000"/>
                    </a:schemeClr>
                  </a:solidFill>
                  <a:latin typeface="Times New Roman" pitchFamily="18" charset="0"/>
                  <a:cs typeface="Times New Roman" pitchFamily="18" charset="0"/>
                </a:rPr>
                <a:t>Point Bar</a:t>
              </a:r>
            </a:p>
          </p:txBody>
        </p:sp>
        <p:sp>
          <p:nvSpPr>
            <p:cNvPr id="24584" name="Line 8"/>
            <p:cNvSpPr>
              <a:spLocks noChangeShapeType="1"/>
            </p:cNvSpPr>
            <p:nvPr/>
          </p:nvSpPr>
          <p:spPr bwMode="auto">
            <a:xfrm>
              <a:off x="1447800" y="4724400"/>
              <a:ext cx="1066800" cy="1295400"/>
            </a:xfrm>
            <a:prstGeom prst="line">
              <a:avLst/>
            </a:prstGeom>
            <a:noFill/>
            <a:ln w="76200">
              <a:solidFill>
                <a:schemeClr val="bg1"/>
              </a:solidFill>
              <a:round/>
              <a:headEnd/>
              <a:tailEnd type="triangle" w="med" len="med"/>
            </a:ln>
            <a:effectLst/>
          </p:spPr>
          <p:txBody>
            <a:bodyPr wrap="none" anchor="ctr"/>
            <a:lstStyle/>
            <a:p>
              <a:endParaRPr lang="en-IN"/>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a:xfrm>
            <a:off x="0" y="0"/>
            <a:ext cx="4445049" cy="630237"/>
          </a:xfrm>
          <a:noFill/>
          <a:ln/>
        </p:spPr>
        <p:txBody>
          <a:bodyPr>
            <a:normAutofit fontScale="90000"/>
          </a:bodyPr>
          <a:lstStyle/>
          <a:p>
            <a:pPr algn="l">
              <a:lnSpc>
                <a:spcPct val="95000"/>
              </a:lnSpc>
            </a:pPr>
            <a:r>
              <a:rPr lang="en-US" sz="2800" b="1" dirty="0">
                <a:latin typeface="Times New Roman" pitchFamily="18" charset="0"/>
                <a:cs typeface="Times New Roman" pitchFamily="18" charset="0"/>
              </a:rPr>
              <a:t>Two important stream types</a:t>
            </a:r>
          </a:p>
        </p:txBody>
      </p:sp>
      <p:sp>
        <p:nvSpPr>
          <p:cNvPr id="93187" name="Rectangle 3"/>
          <p:cNvSpPr>
            <a:spLocks noGrp="1" noChangeArrowheads="1"/>
          </p:cNvSpPr>
          <p:nvPr>
            <p:ph type="body" idx="1"/>
          </p:nvPr>
        </p:nvSpPr>
        <p:spPr bwMode="auto">
          <a:xfrm>
            <a:off x="165100" y="990600"/>
            <a:ext cx="8978900" cy="4206408"/>
          </a:xfrm>
          <a:noFill/>
          <a:ln w="12700">
            <a:miter lim="800000"/>
            <a:headEnd/>
            <a:tailEnd/>
          </a:ln>
        </p:spPr>
        <p:txBody>
          <a:bodyPr vert="horz" wrap="square" lIns="63500" tIns="25400" rIns="63500" bIns="25400" numCol="1" anchor="t" anchorCtr="0" compatLnSpc="1">
            <a:prstTxWarp prst="textNoShape">
              <a:avLst/>
            </a:prstTxWarp>
            <a:spAutoFit/>
          </a:bodyPr>
          <a:lstStyle/>
          <a:p>
            <a:pPr marL="114300" indent="-114300" algn="just">
              <a:lnSpc>
                <a:spcPct val="150000"/>
              </a:lnSpc>
              <a:spcBef>
                <a:spcPct val="48000"/>
              </a:spcBef>
              <a:buFontTx/>
              <a:buNone/>
            </a:pPr>
            <a:r>
              <a:rPr lang="en-US" sz="2400" b="1" dirty="0">
                <a:latin typeface="Times New Roman" pitchFamily="18" charset="0"/>
                <a:cs typeface="Times New Roman" pitchFamily="18" charset="0"/>
              </a:rPr>
              <a:t>2.  Braided Streams</a:t>
            </a:r>
          </a:p>
          <a:p>
            <a:pPr marL="114300" indent="-114300" algn="just">
              <a:lnSpc>
                <a:spcPct val="150000"/>
              </a:lnSpc>
              <a:spcBef>
                <a:spcPct val="48000"/>
              </a:spcBef>
            </a:pPr>
            <a:r>
              <a:rPr lang="en-US" sz="3600" dirty="0">
                <a:latin typeface="Helvetica" charset="0"/>
              </a:rPr>
              <a:t> </a:t>
            </a:r>
            <a:r>
              <a:rPr lang="en-US" sz="2400" dirty="0">
                <a:latin typeface="Times New Roman" pitchFamily="18" charset="0"/>
                <a:cs typeface="Times New Roman" pitchFamily="18" charset="0"/>
              </a:rPr>
              <a:t>Sediment supply greater than amount </a:t>
            </a:r>
            <a:r>
              <a:rPr lang="en-US" sz="2400" dirty="0" smtClean="0">
                <a:latin typeface="Times New Roman" pitchFamily="18" charset="0"/>
                <a:cs typeface="Times New Roman" pitchFamily="18" charset="0"/>
              </a:rPr>
              <a:t>stream </a:t>
            </a:r>
            <a:r>
              <a:rPr lang="en-US" sz="2400" dirty="0">
                <a:latin typeface="Times New Roman" pitchFamily="18" charset="0"/>
                <a:cs typeface="Times New Roman" pitchFamily="18" charset="0"/>
              </a:rPr>
              <a:t>can support.</a:t>
            </a:r>
          </a:p>
          <a:p>
            <a:pPr marL="114300" indent="-114300" algn="just">
              <a:lnSpc>
                <a:spcPct val="150000"/>
              </a:lnSpc>
              <a:spcBef>
                <a:spcPct val="48000"/>
              </a:spcBef>
            </a:pPr>
            <a:r>
              <a:rPr lang="en-US" sz="2400" dirty="0">
                <a:latin typeface="Times New Roman" pitchFamily="18" charset="0"/>
                <a:cs typeface="Times New Roman" pitchFamily="18" charset="0"/>
              </a:rPr>
              <a:t>At any one moment the active channels may account for only a small proportion of the area of the channel system, but essentially all is used over one season.</a:t>
            </a:r>
          </a:p>
          <a:p>
            <a:pPr marL="114300" indent="-114300" algn="just">
              <a:lnSpc>
                <a:spcPct val="150000"/>
              </a:lnSpc>
              <a:spcBef>
                <a:spcPct val="48000"/>
              </a:spcBef>
            </a:pPr>
            <a:r>
              <a:rPr lang="en-US" sz="2400" dirty="0">
                <a:latin typeface="Times New Roman" pitchFamily="18" charset="0"/>
                <a:cs typeface="Times New Roman" pitchFamily="18" charset="0"/>
              </a:rPr>
              <a:t>Common in glacial, deserts, and mountain regions.</a:t>
            </a: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3" name="Picture 3" descr="figure 13-12.jpg                                               0000D68BMacintosh HD                   ABA78158:"/>
          <p:cNvPicPr>
            <a:picLocks noChangeAspect="1" noChangeArrowheads="1"/>
          </p:cNvPicPr>
          <p:nvPr/>
        </p:nvPicPr>
        <p:blipFill>
          <a:blip r:embed="rId2" cstate="print"/>
          <a:srcRect l="1698" t="963" r="1675" b="2335"/>
          <a:stretch>
            <a:fillRect/>
          </a:stretch>
        </p:blipFill>
        <p:spPr bwMode="auto">
          <a:xfrm>
            <a:off x="899592" y="1124744"/>
            <a:ext cx="7020272" cy="4387670"/>
          </a:xfrm>
          <a:prstGeom prst="rect">
            <a:avLst/>
          </a:prstGeom>
          <a:noFill/>
        </p:spPr>
      </p:pic>
      <p:sp>
        <p:nvSpPr>
          <p:cNvPr id="25605" name="Rectangle 5"/>
          <p:cNvSpPr>
            <a:spLocks noGrp="1" noChangeArrowheads="1"/>
          </p:cNvSpPr>
          <p:nvPr>
            <p:ph type="title"/>
          </p:nvPr>
        </p:nvSpPr>
        <p:spPr>
          <a:xfrm>
            <a:off x="0" y="0"/>
            <a:ext cx="2594992" cy="801960"/>
          </a:xfrm>
          <a:noFill/>
          <a:ln/>
        </p:spPr>
        <p:txBody>
          <a:bodyPr>
            <a:normAutofit fontScale="90000"/>
          </a:bodyPr>
          <a:lstStyle/>
          <a:p>
            <a:pPr algn="l"/>
            <a:r>
              <a:rPr lang="en-US" sz="2800" b="1" dirty="0">
                <a:latin typeface="Times New Roman" pitchFamily="18" charset="0"/>
                <a:cs typeface="Times New Roman" pitchFamily="18" charset="0"/>
              </a:rPr>
              <a:t>Braided River</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7" name="Picture 3" descr="figure 13-13.jpg                                               0000D68BMacintosh HD                   ABA78158:"/>
          <p:cNvPicPr>
            <a:picLocks noChangeAspect="1" noChangeArrowheads="1"/>
          </p:cNvPicPr>
          <p:nvPr/>
        </p:nvPicPr>
        <p:blipFill>
          <a:blip r:embed="rId2" cstate="print"/>
          <a:srcRect/>
          <a:stretch>
            <a:fillRect/>
          </a:stretch>
        </p:blipFill>
        <p:spPr bwMode="auto">
          <a:xfrm>
            <a:off x="1691680" y="1124744"/>
            <a:ext cx="5741987" cy="5437188"/>
          </a:xfrm>
          <a:prstGeom prst="rect">
            <a:avLst/>
          </a:prstGeom>
          <a:noFill/>
        </p:spPr>
      </p:pic>
      <p:sp>
        <p:nvSpPr>
          <p:cNvPr id="26629" name="Rectangle 5"/>
          <p:cNvSpPr>
            <a:spLocks noGrp="1" noChangeArrowheads="1"/>
          </p:cNvSpPr>
          <p:nvPr>
            <p:ph type="title"/>
          </p:nvPr>
        </p:nvSpPr>
        <p:spPr>
          <a:xfrm>
            <a:off x="0" y="0"/>
            <a:ext cx="5148064" cy="838200"/>
          </a:xfrm>
          <a:noFill/>
          <a:ln/>
        </p:spPr>
        <p:txBody>
          <a:bodyPr>
            <a:normAutofit/>
          </a:bodyPr>
          <a:lstStyle/>
          <a:p>
            <a:pPr algn="l"/>
            <a:r>
              <a:rPr lang="en-US" sz="2400" b="1" dirty="0">
                <a:solidFill>
                  <a:schemeClr val="tx1"/>
                </a:solidFill>
                <a:latin typeface="Times New Roman" pitchFamily="18" charset="0"/>
                <a:cs typeface="Times New Roman" pitchFamily="18" charset="0"/>
              </a:rPr>
              <a:t>Formation of Natural Levees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179512" y="260648"/>
            <a:ext cx="4042792" cy="543590"/>
          </a:xfrm>
        </p:spPr>
        <p:txBody>
          <a:bodyPr>
            <a:normAutofit/>
          </a:bodyPr>
          <a:lstStyle/>
          <a:p>
            <a:r>
              <a:rPr lang="en-US" sz="2400" b="1" cap="none" dirty="0" smtClean="0">
                <a:solidFill>
                  <a:srgbClr val="002060"/>
                </a:solidFill>
                <a:effectLst>
                  <a:outerShdw blurRad="38100" dist="38100" dir="2700000" algn="tl">
                    <a:srgbClr val="C0C0C0"/>
                  </a:outerShdw>
                </a:effectLst>
                <a:latin typeface="Times New Roman" pitchFamily="18" charset="0"/>
                <a:cs typeface="Times New Roman" pitchFamily="18" charset="0"/>
              </a:rPr>
              <a:t>Products of lithification</a:t>
            </a:r>
            <a:endParaRPr lang="en-US" sz="2400" cap="none" dirty="0">
              <a:solidFill>
                <a:srgbClr val="002060"/>
              </a:solidFill>
              <a:latin typeface="Times New Roman" pitchFamily="18" charset="0"/>
              <a:cs typeface="Times New Roman" pitchFamily="18" charset="0"/>
            </a:endParaRPr>
          </a:p>
        </p:txBody>
      </p:sp>
      <p:pic>
        <p:nvPicPr>
          <p:cNvPr id="19459" name="Picture 3" descr="figure 07-12.jpg                                               0000BD9EMacintosh HD                   ABA78158:"/>
          <p:cNvPicPr>
            <a:picLocks noChangeAspect="1" noChangeArrowheads="1"/>
          </p:cNvPicPr>
          <p:nvPr/>
        </p:nvPicPr>
        <p:blipFill>
          <a:blip r:embed="rId2" cstate="print"/>
          <a:srcRect l="23300" b="85988"/>
          <a:stretch>
            <a:fillRect/>
          </a:stretch>
        </p:blipFill>
        <p:spPr bwMode="auto">
          <a:xfrm>
            <a:off x="914400" y="2438400"/>
            <a:ext cx="6705600" cy="2822575"/>
          </a:xfrm>
          <a:prstGeom prst="rect">
            <a:avLst/>
          </a:prstGeom>
          <a:noFill/>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a:xfrm>
            <a:off x="0" y="0"/>
            <a:ext cx="2266950" cy="660400"/>
          </a:xfrm>
        </p:spPr>
        <p:txBody>
          <a:bodyPr>
            <a:normAutofit/>
          </a:bodyPr>
          <a:lstStyle/>
          <a:p>
            <a:pPr algn="l"/>
            <a:r>
              <a:rPr lang="en-US" sz="2400" b="1" dirty="0">
                <a:latin typeface="Times New Roman" pitchFamily="18" charset="0"/>
                <a:cs typeface="Times New Roman" pitchFamily="18" charset="0"/>
              </a:rPr>
              <a:t>Flooding</a:t>
            </a:r>
          </a:p>
        </p:txBody>
      </p:sp>
      <p:sp>
        <p:nvSpPr>
          <p:cNvPr id="94211" name="Rectangle 3"/>
          <p:cNvSpPr>
            <a:spLocks noGrp="1" noChangeArrowheads="1"/>
          </p:cNvSpPr>
          <p:nvPr>
            <p:ph type="body" idx="1"/>
          </p:nvPr>
        </p:nvSpPr>
        <p:spPr bwMode="auto">
          <a:xfrm>
            <a:off x="145232" y="1196752"/>
            <a:ext cx="8819256" cy="2592288"/>
          </a:xfrm>
          <a:noFill/>
          <a:ln w="12700">
            <a:miter lim="800000"/>
            <a:headEnd/>
            <a:tailEnd/>
          </a:ln>
        </p:spPr>
        <p:txBody>
          <a:bodyPr vert="horz" wrap="square" lIns="91440" tIns="45720" rIns="91440" bIns="45720" numCol="1" anchor="t" anchorCtr="0" compatLnSpc="1">
            <a:prstTxWarp prst="textNoShape">
              <a:avLst/>
            </a:prstTxWarp>
            <a:normAutofit/>
          </a:bodyPr>
          <a:lstStyle/>
          <a:p>
            <a:pPr>
              <a:lnSpc>
                <a:spcPct val="150000"/>
              </a:lnSpc>
            </a:pPr>
            <a:r>
              <a:rPr lang="en-US" sz="2400" dirty="0">
                <a:latin typeface="Times New Roman" pitchFamily="18" charset="0"/>
                <a:cs typeface="Times New Roman" pitchFamily="18" charset="0"/>
              </a:rPr>
              <a:t>Water in the stream is greater than the volume of the channel.</a:t>
            </a:r>
          </a:p>
          <a:p>
            <a:pPr>
              <a:lnSpc>
                <a:spcPct val="150000"/>
              </a:lnSpc>
            </a:pPr>
            <a:r>
              <a:rPr lang="en-US" sz="2400" dirty="0">
                <a:latin typeface="Times New Roman" pitchFamily="18" charset="0"/>
                <a:cs typeface="Times New Roman" pitchFamily="18" charset="0"/>
              </a:rPr>
              <a:t>Interval between floods depends on the climate of the region and the size of the </a:t>
            </a:r>
            <a:r>
              <a:rPr lang="en-US" sz="2400" dirty="0" smtClean="0">
                <a:latin typeface="Times New Roman" pitchFamily="18" charset="0"/>
                <a:cs typeface="Times New Roman" pitchFamily="18" charset="0"/>
              </a:rPr>
              <a:t>channel</a:t>
            </a:r>
            <a:endParaRPr lang="en-US" sz="2400" dirty="0">
              <a:latin typeface="Times New Roman" pitchFamily="18" charset="0"/>
              <a:cs typeface="Times New Roman" pitchFamily="18"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7" name="Picture 3" descr="figure 13-16.jpg                                               0000D68BMacintosh HD                   ABA78158:"/>
          <p:cNvPicPr>
            <a:picLocks noChangeAspect="1" noChangeArrowheads="1"/>
          </p:cNvPicPr>
          <p:nvPr/>
        </p:nvPicPr>
        <p:blipFill>
          <a:blip r:embed="rId2" cstate="print"/>
          <a:srcRect/>
          <a:stretch>
            <a:fillRect/>
          </a:stretch>
        </p:blipFill>
        <p:spPr bwMode="auto">
          <a:xfrm>
            <a:off x="304800" y="1930400"/>
            <a:ext cx="8027988" cy="4318000"/>
          </a:xfrm>
          <a:prstGeom prst="rect">
            <a:avLst/>
          </a:prstGeom>
          <a:noFill/>
        </p:spPr>
      </p:pic>
      <p:sp>
        <p:nvSpPr>
          <p:cNvPr id="31749" name="Rectangle 5"/>
          <p:cNvSpPr>
            <a:spLocks noGrp="1" noChangeArrowheads="1"/>
          </p:cNvSpPr>
          <p:nvPr>
            <p:ph type="title"/>
          </p:nvPr>
        </p:nvSpPr>
        <p:spPr>
          <a:xfrm>
            <a:off x="0" y="228600"/>
            <a:ext cx="9144000" cy="1143000"/>
          </a:xfrm>
          <a:noFill/>
          <a:ln/>
        </p:spPr>
        <p:txBody>
          <a:bodyPr>
            <a:normAutofit/>
          </a:bodyPr>
          <a:lstStyle/>
          <a:p>
            <a:pPr algn="l"/>
            <a:r>
              <a:rPr lang="en-US" sz="2800" dirty="0">
                <a:solidFill>
                  <a:schemeClr val="tx1"/>
                </a:solidFill>
                <a:latin typeface="Times New Roman" pitchFamily="18" charset="0"/>
                <a:cs typeface="Times New Roman" pitchFamily="18" charset="0"/>
              </a:rPr>
              <a:t>Longitudinal Stream Profile of </a:t>
            </a:r>
            <a:r>
              <a:rPr lang="en-US" sz="2800" dirty="0" smtClean="0">
                <a:solidFill>
                  <a:schemeClr val="tx1"/>
                </a:solidFill>
                <a:latin typeface="Times New Roman" pitchFamily="18" charset="0"/>
                <a:cs typeface="Times New Roman" pitchFamily="18" charset="0"/>
              </a:rPr>
              <a:t>the </a:t>
            </a:r>
            <a:r>
              <a:rPr lang="en-US" sz="2800" dirty="0">
                <a:solidFill>
                  <a:schemeClr val="tx1"/>
                </a:solidFill>
                <a:latin typeface="Times New Roman" pitchFamily="18" charset="0"/>
                <a:cs typeface="Times New Roman" pitchFamily="18" charset="0"/>
              </a:rPr>
              <a:t>Platt and South Platt Rivers</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1026"/>
          <p:cNvSpPr>
            <a:spLocks noGrp="1" noChangeArrowheads="1"/>
          </p:cNvSpPr>
          <p:nvPr>
            <p:ph type="title"/>
          </p:nvPr>
        </p:nvSpPr>
        <p:spPr>
          <a:xfrm>
            <a:off x="0" y="0"/>
            <a:ext cx="3714750" cy="660400"/>
          </a:xfrm>
        </p:spPr>
        <p:txBody>
          <a:bodyPr>
            <a:normAutofit/>
          </a:bodyPr>
          <a:lstStyle/>
          <a:p>
            <a:pPr algn="l"/>
            <a:r>
              <a:rPr lang="en-US" sz="2800" b="1" dirty="0">
                <a:latin typeface="Times New Roman" pitchFamily="18" charset="0"/>
                <a:cs typeface="Times New Roman" pitchFamily="18" charset="0"/>
              </a:rPr>
              <a:t>Graded stream</a:t>
            </a:r>
          </a:p>
        </p:txBody>
      </p:sp>
      <p:sp>
        <p:nvSpPr>
          <p:cNvPr id="98307" name="Rectangle 1027"/>
          <p:cNvSpPr>
            <a:spLocks noGrp="1" noChangeArrowheads="1"/>
          </p:cNvSpPr>
          <p:nvPr>
            <p:ph type="body" idx="1"/>
          </p:nvPr>
        </p:nvSpPr>
        <p:spPr bwMode="auto">
          <a:xfrm>
            <a:off x="0" y="1052736"/>
            <a:ext cx="8640960" cy="1368152"/>
          </a:xfrm>
          <a:noFill/>
          <a:ln w="12700">
            <a:miter lim="800000"/>
            <a:headEnd/>
            <a:tailEnd/>
          </a:ln>
        </p:spPr>
        <p:txBody>
          <a:bodyPr vert="horz" wrap="square" lIns="91440" tIns="45720" rIns="91440" bIns="45720" numCol="1" anchor="t" anchorCtr="0" compatLnSpc="1">
            <a:prstTxWarp prst="textNoShape">
              <a:avLst/>
            </a:prstTxWarp>
            <a:normAutofit/>
          </a:bodyPr>
          <a:lstStyle/>
          <a:p>
            <a:pPr indent="0" algn="just">
              <a:lnSpc>
                <a:spcPct val="150000"/>
              </a:lnSpc>
              <a:buFontTx/>
              <a:buNone/>
            </a:pPr>
            <a:r>
              <a:rPr lang="en-US" sz="2400" dirty="0">
                <a:latin typeface="Times New Roman" pitchFamily="18" charset="0"/>
                <a:cs typeface="Times New Roman" pitchFamily="18" charset="0"/>
              </a:rPr>
              <a:t>Stream in which neither erosion </a:t>
            </a:r>
            <a:r>
              <a:rPr lang="en-US" sz="2400" dirty="0" smtClean="0">
                <a:latin typeface="Times New Roman" pitchFamily="18" charset="0"/>
                <a:cs typeface="Times New Roman" pitchFamily="18" charset="0"/>
              </a:rPr>
              <a:t>nor deposition </a:t>
            </a:r>
            <a:r>
              <a:rPr lang="en-US" sz="2400" dirty="0">
                <a:latin typeface="Times New Roman" pitchFamily="18" charset="0"/>
                <a:cs typeface="Times New Roman" pitchFamily="18" charset="0"/>
              </a:rPr>
              <a:t>is occurring, due to </a:t>
            </a:r>
            <a:r>
              <a:rPr lang="en-US" sz="2400" dirty="0" smtClean="0">
                <a:latin typeface="Times New Roman" pitchFamily="18" charset="0"/>
                <a:cs typeface="Times New Roman" pitchFamily="18" charset="0"/>
              </a:rPr>
              <a:t>an equilibrium </a:t>
            </a:r>
            <a:r>
              <a:rPr lang="en-US" sz="2400" dirty="0">
                <a:latin typeface="Times New Roman" pitchFamily="18" charset="0"/>
                <a:cs typeface="Times New Roman" pitchFamily="18" charset="0"/>
              </a:rPr>
              <a:t>of slope, velocity, </a:t>
            </a:r>
            <a:r>
              <a:rPr lang="en-US" sz="2400" dirty="0" smtClean="0">
                <a:latin typeface="Times New Roman" pitchFamily="18" charset="0"/>
                <a:cs typeface="Times New Roman" pitchFamily="18" charset="0"/>
              </a:rPr>
              <a:t>and discharge</a:t>
            </a:r>
            <a:r>
              <a:rPr lang="en-US" sz="2400" dirty="0">
                <a:latin typeface="Times New Roman" pitchFamily="18" charset="0"/>
                <a:cs typeface="Times New Roman" pitchFamily="18" charset="0"/>
              </a:rPr>
              <a:t>.</a:t>
            </a:r>
          </a:p>
          <a:p>
            <a:pPr algn="ctr">
              <a:lnSpc>
                <a:spcPct val="80000"/>
              </a:lnSpc>
              <a:buFontTx/>
              <a:buChar char="-"/>
            </a:pPr>
            <a:endParaRPr lang="en-US" dirty="0"/>
          </a:p>
          <a:p>
            <a:pPr algn="ctr">
              <a:lnSpc>
                <a:spcPct val="80000"/>
              </a:lnSpc>
              <a:buFontTx/>
              <a:buChar char="-"/>
            </a:pPr>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a:xfrm>
            <a:off x="0" y="-171400"/>
            <a:ext cx="10273258" cy="1209675"/>
          </a:xfrm>
          <a:noFill/>
          <a:ln/>
        </p:spPr>
        <p:txBody>
          <a:bodyPr>
            <a:normAutofit/>
          </a:bodyPr>
          <a:lstStyle/>
          <a:p>
            <a:pPr algn="l">
              <a:lnSpc>
                <a:spcPct val="150000"/>
              </a:lnSpc>
            </a:pPr>
            <a:r>
              <a:rPr lang="en-US" sz="2400" b="1" dirty="0">
                <a:latin typeface="Times New Roman" pitchFamily="18" charset="0"/>
                <a:cs typeface="Times New Roman" pitchFamily="18" charset="0"/>
              </a:rPr>
              <a:t>Geologic evidence of </a:t>
            </a:r>
            <a:r>
              <a:rPr lang="en-US" sz="2400" b="1" dirty="0" smtClean="0">
                <a:latin typeface="Times New Roman" pitchFamily="18" charset="0"/>
                <a:cs typeface="Times New Roman" pitchFamily="18" charset="0"/>
              </a:rPr>
              <a:t>changes in stream equilibrium</a:t>
            </a:r>
            <a:endParaRPr lang="en-US" sz="2400" b="1" dirty="0">
              <a:latin typeface="Times New Roman" pitchFamily="18" charset="0"/>
              <a:cs typeface="Times New Roman" pitchFamily="18" charset="0"/>
            </a:endParaRPr>
          </a:p>
        </p:txBody>
      </p:sp>
      <p:sp>
        <p:nvSpPr>
          <p:cNvPr id="100355" name="Rectangle 3"/>
          <p:cNvSpPr>
            <a:spLocks noGrp="1" noChangeArrowheads="1"/>
          </p:cNvSpPr>
          <p:nvPr>
            <p:ph type="body" idx="1"/>
          </p:nvPr>
        </p:nvSpPr>
        <p:spPr bwMode="auto">
          <a:xfrm>
            <a:off x="395536" y="1412776"/>
            <a:ext cx="8352928" cy="2403991"/>
          </a:xfrm>
          <a:noFill/>
          <a:ln w="12700">
            <a:miter lim="800000"/>
            <a:headEnd/>
            <a:tailEnd/>
          </a:ln>
        </p:spPr>
        <p:txBody>
          <a:bodyPr vert="horz" wrap="square" lIns="63500" tIns="25400" rIns="63500" bIns="25400" numCol="1" anchor="t" anchorCtr="0" compatLnSpc="1">
            <a:prstTxWarp prst="textNoShape">
              <a:avLst/>
            </a:prstTxWarp>
            <a:spAutoFit/>
          </a:bodyPr>
          <a:lstStyle/>
          <a:p>
            <a:pPr>
              <a:lnSpc>
                <a:spcPct val="150000"/>
              </a:lnSpc>
              <a:spcBef>
                <a:spcPct val="48000"/>
              </a:spcBef>
            </a:pPr>
            <a:r>
              <a:rPr lang="en-US" sz="2800" dirty="0">
                <a:latin typeface="Times New Roman" pitchFamily="18" charset="0"/>
                <a:cs typeface="Times New Roman" pitchFamily="18" charset="0"/>
              </a:rPr>
              <a:t>Alluvial fans</a:t>
            </a:r>
          </a:p>
          <a:p>
            <a:pPr>
              <a:lnSpc>
                <a:spcPct val="150000"/>
              </a:lnSpc>
              <a:spcBef>
                <a:spcPct val="48000"/>
              </a:spcBef>
              <a:buFontTx/>
              <a:buNone/>
            </a:pPr>
            <a:endParaRPr lang="en-US" sz="2800" dirty="0">
              <a:latin typeface="Times New Roman" pitchFamily="18" charset="0"/>
              <a:cs typeface="Times New Roman" pitchFamily="18" charset="0"/>
            </a:endParaRPr>
          </a:p>
          <a:p>
            <a:pPr>
              <a:lnSpc>
                <a:spcPct val="150000"/>
              </a:lnSpc>
              <a:spcBef>
                <a:spcPct val="48000"/>
              </a:spcBef>
            </a:pPr>
            <a:r>
              <a:rPr lang="en-US" sz="2800" dirty="0">
                <a:latin typeface="Times New Roman" pitchFamily="18" charset="0"/>
                <a:cs typeface="Times New Roman" pitchFamily="18" charset="0"/>
              </a:rPr>
              <a:t>Terraces:  erosional remnants of former floodplains</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1" name="Picture 3" descr="figure 13-19.jpg                                               0000D68BMacintosh HD                   ABA78158:"/>
          <p:cNvPicPr>
            <a:picLocks noChangeAspect="1" noChangeArrowheads="1"/>
          </p:cNvPicPr>
          <p:nvPr/>
        </p:nvPicPr>
        <p:blipFill>
          <a:blip r:embed="rId2" cstate="print"/>
          <a:srcRect l="1601" t="963" r="2528" b="2335"/>
          <a:stretch>
            <a:fillRect/>
          </a:stretch>
        </p:blipFill>
        <p:spPr bwMode="auto">
          <a:xfrm>
            <a:off x="0" y="990600"/>
            <a:ext cx="9144000" cy="5867400"/>
          </a:xfrm>
          <a:prstGeom prst="rect">
            <a:avLst/>
          </a:prstGeom>
          <a:noFill/>
        </p:spPr>
      </p:pic>
      <p:sp>
        <p:nvSpPr>
          <p:cNvPr id="37893" name="Text Box 5"/>
          <p:cNvSpPr txBox="1">
            <a:spLocks noChangeArrowheads="1"/>
          </p:cNvSpPr>
          <p:nvPr/>
        </p:nvSpPr>
        <p:spPr bwMode="auto">
          <a:xfrm>
            <a:off x="2895600" y="228600"/>
            <a:ext cx="3316288" cy="701675"/>
          </a:xfrm>
          <a:prstGeom prst="rect">
            <a:avLst/>
          </a:prstGeom>
          <a:noFill/>
          <a:ln w="9525">
            <a:noFill/>
            <a:miter lim="800000"/>
            <a:headEnd/>
            <a:tailEnd/>
          </a:ln>
          <a:effectLst/>
        </p:spPr>
        <p:txBody>
          <a:bodyPr wrap="none">
            <a:spAutoFit/>
          </a:bodyPr>
          <a:lstStyle/>
          <a:p>
            <a:r>
              <a:rPr lang="en-US" sz="4000" b="1">
                <a:solidFill>
                  <a:schemeClr val="bg1"/>
                </a:solidFill>
              </a:rPr>
              <a:t>Alluvial Fans</a:t>
            </a:r>
          </a:p>
        </p:txBody>
      </p:sp>
      <p:sp>
        <p:nvSpPr>
          <p:cNvPr id="6" name="Rectangle 5"/>
          <p:cNvSpPr/>
          <p:nvPr/>
        </p:nvSpPr>
        <p:spPr>
          <a:xfrm>
            <a:off x="0" y="0"/>
            <a:ext cx="2123728" cy="579967"/>
          </a:xfrm>
          <a:prstGeom prst="rect">
            <a:avLst/>
          </a:prstGeom>
        </p:spPr>
        <p:txBody>
          <a:bodyPr wrap="square">
            <a:spAutoFit/>
          </a:bodyPr>
          <a:lstStyle/>
          <a:p>
            <a:pPr>
              <a:lnSpc>
                <a:spcPct val="150000"/>
              </a:lnSpc>
              <a:spcBef>
                <a:spcPct val="48000"/>
              </a:spcBef>
            </a:pPr>
            <a:r>
              <a:rPr lang="en-US" sz="2400" b="1" dirty="0" smtClean="0">
                <a:latin typeface="Times New Roman" pitchFamily="18" charset="0"/>
                <a:cs typeface="Times New Roman" pitchFamily="18" charset="0"/>
              </a:rPr>
              <a:t>Alluvial fans</a:t>
            </a:r>
            <a:endParaRPr lang="en-US" sz="2400" b="1" dirty="0">
              <a:latin typeface="Times New Roman" pitchFamily="18" charset="0"/>
              <a:cs typeface="Times New Roman" pitchFamily="18"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0" y="0"/>
            <a:ext cx="5220072" cy="1143000"/>
          </a:xfrm>
        </p:spPr>
        <p:txBody>
          <a:bodyPr>
            <a:normAutofit/>
          </a:bodyPr>
          <a:lstStyle/>
          <a:p>
            <a:pPr algn="l"/>
            <a:r>
              <a:rPr lang="en-US" sz="2400" b="1" dirty="0">
                <a:solidFill>
                  <a:schemeClr val="tx1"/>
                </a:solidFill>
                <a:latin typeface="Times New Roman" pitchFamily="18" charset="0"/>
                <a:cs typeface="Times New Roman" pitchFamily="18" charset="0"/>
              </a:rPr>
              <a:t>Formation of River Terraces</a:t>
            </a:r>
          </a:p>
        </p:txBody>
      </p:sp>
      <p:pic>
        <p:nvPicPr>
          <p:cNvPr id="38915" name="Picture 3" descr="figure 13-20.jpg                                               0000D68BMacintosh HD                   ABA78158:"/>
          <p:cNvPicPr>
            <a:picLocks noChangeAspect="1" noChangeArrowheads="1"/>
          </p:cNvPicPr>
          <p:nvPr/>
        </p:nvPicPr>
        <p:blipFill>
          <a:blip r:embed="rId2" cstate="print"/>
          <a:srcRect/>
          <a:stretch>
            <a:fillRect/>
          </a:stretch>
        </p:blipFill>
        <p:spPr bwMode="auto">
          <a:xfrm>
            <a:off x="457200" y="1905000"/>
            <a:ext cx="8382000" cy="4114800"/>
          </a:xfrm>
          <a:prstGeom prst="rect">
            <a:avLst/>
          </a:prstGeom>
          <a:noFill/>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normAutofit/>
          </a:bodyPr>
          <a:lstStyle/>
          <a:p>
            <a:pPr algn="l" eaLnBrk="1" hangingPunct="1"/>
            <a:r>
              <a:rPr lang="en-US" sz="2800" b="1" dirty="0" smtClean="0">
                <a:latin typeface="Times New Roman" pitchFamily="18" charset="0"/>
                <a:cs typeface="Times New Roman" pitchFamily="18" charset="0"/>
              </a:rPr>
              <a:t>Life History of a Stream</a:t>
            </a:r>
          </a:p>
        </p:txBody>
      </p:sp>
      <p:sp>
        <p:nvSpPr>
          <p:cNvPr id="25603" name="Rectangle 3"/>
          <p:cNvSpPr>
            <a:spLocks noGrp="1" noChangeArrowheads="1"/>
          </p:cNvSpPr>
          <p:nvPr>
            <p:ph idx="1"/>
          </p:nvPr>
        </p:nvSpPr>
        <p:spPr/>
        <p:txBody>
          <a:bodyPr>
            <a:normAutofit/>
          </a:bodyPr>
          <a:lstStyle/>
          <a:p>
            <a:pPr eaLnBrk="1" hangingPunct="1"/>
            <a:r>
              <a:rPr lang="en-US" sz="2400" b="1" dirty="0" smtClean="0">
                <a:latin typeface="Times New Roman" pitchFamily="18" charset="0"/>
                <a:cs typeface="Times New Roman" pitchFamily="18" charset="0"/>
              </a:rPr>
              <a:t>Youthful Stream</a:t>
            </a:r>
          </a:p>
          <a:p>
            <a:pPr eaLnBrk="1" hangingPunct="1"/>
            <a:endParaRPr lang="en-US" sz="2400" dirty="0" smtClean="0">
              <a:latin typeface="Times New Roman" pitchFamily="18" charset="0"/>
              <a:cs typeface="Times New Roman" pitchFamily="18" charset="0"/>
            </a:endParaRPr>
          </a:p>
          <a:p>
            <a:pPr eaLnBrk="1" hangingPunct="1"/>
            <a:r>
              <a:rPr lang="en-US" sz="2400" dirty="0" smtClean="0">
                <a:latin typeface="Times New Roman" pitchFamily="18" charset="0"/>
                <a:cs typeface="Times New Roman" pitchFamily="18" charset="0"/>
              </a:rPr>
              <a:t>Steep gradients</a:t>
            </a:r>
          </a:p>
          <a:p>
            <a:pPr eaLnBrk="1" hangingPunct="1"/>
            <a:r>
              <a:rPr lang="en-US" sz="2400" dirty="0" smtClean="0">
                <a:latin typeface="Times New Roman" pitchFamily="18" charset="0"/>
                <a:cs typeface="Times New Roman" pitchFamily="18" charset="0"/>
              </a:rPr>
              <a:t>V-shaped cross sections</a:t>
            </a:r>
          </a:p>
          <a:p>
            <a:pPr eaLnBrk="1" hangingPunct="1"/>
            <a:r>
              <a:rPr lang="en-US" sz="2400" dirty="0" smtClean="0">
                <a:latin typeface="Times New Roman" pitchFamily="18" charset="0"/>
                <a:cs typeface="Times New Roman" pitchFamily="18" charset="0"/>
              </a:rPr>
              <a:t>Rough sediments flowing rapidly down stream.</a:t>
            </a:r>
          </a:p>
          <a:p>
            <a:pPr eaLnBrk="1" hangingPunct="1"/>
            <a:r>
              <a:rPr lang="en-US" sz="2400" dirty="0" smtClean="0">
                <a:latin typeface="Times New Roman" pitchFamily="18" charset="0"/>
                <a:cs typeface="Times New Roman" pitchFamily="18" charset="0"/>
              </a:rPr>
              <a:t>Due to greater water velocity larger sediment can be moved.</a:t>
            </a:r>
            <a:endParaRPr lang="en-US" sz="2400" b="1" dirty="0" smtClean="0">
              <a:latin typeface="Times New Roman" pitchFamily="18" charset="0"/>
              <a:cs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5602"/>
                                        </p:tgtEl>
                                        <p:attrNameLst>
                                          <p:attrName>style.visibility</p:attrName>
                                        </p:attrNameLst>
                                      </p:cBhvr>
                                      <p:to>
                                        <p:strVal val="visible"/>
                                      </p:to>
                                    </p:set>
                                    <p:anim calcmode="lin" valueType="num">
                                      <p:cBhvr additive="base">
                                        <p:cTn id="7" dur="500" fill="hold"/>
                                        <p:tgtEl>
                                          <p:spTgt spid="25602"/>
                                        </p:tgtEl>
                                        <p:attrNameLst>
                                          <p:attrName>ppt_x</p:attrName>
                                        </p:attrNameLst>
                                      </p:cBhvr>
                                      <p:tavLst>
                                        <p:tav tm="0">
                                          <p:val>
                                            <p:strVal val="0-#ppt_w/2"/>
                                          </p:val>
                                        </p:tav>
                                        <p:tav tm="100000">
                                          <p:val>
                                            <p:strVal val="#ppt_x"/>
                                          </p:val>
                                        </p:tav>
                                      </p:tavLst>
                                    </p:anim>
                                    <p:anim calcmode="lin" valueType="num">
                                      <p:cBhvr additive="base">
                                        <p:cTn id="8" dur="500" fill="hold"/>
                                        <p:tgtEl>
                                          <p:spTgt spid="2560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4" presetClass="entr" presetSubtype="0" fill="hold" grpId="0" nodeType="clickEffect">
                                  <p:stCondLst>
                                    <p:cond delay="0"/>
                                  </p:stCondLst>
                                  <p:childTnLst>
                                    <p:set>
                                      <p:cBhvr>
                                        <p:cTn id="12" dur="1" fill="hold">
                                          <p:stCondLst>
                                            <p:cond delay="499"/>
                                          </p:stCondLst>
                                        </p:cTn>
                                        <p:tgtEl>
                                          <p:spTgt spid="25603">
                                            <p:txEl>
                                              <p:pRg st="0" end="0"/>
                                            </p:txEl>
                                          </p:spTgt>
                                        </p:tgtEl>
                                        <p:attrNameLst>
                                          <p:attrName>style.visibility</p:attrName>
                                        </p:attrNameLst>
                                      </p:cBhvr>
                                      <p:to>
                                        <p:strVal val="visible"/>
                                      </p:to>
                                    </p:set>
                                    <p:anim to="" calcmode="lin" valueType="num">
                                      <p:cBhvr>
                                        <p:cTn id="13" dur="1" fill="hold"/>
                                        <p:tgtEl>
                                          <p:spTgt spid="25603">
                                            <p:txEl>
                                              <p:pRg st="0" end="0"/>
                                            </p:txEl>
                                          </p:spTgt>
                                        </p:tgtEl>
                                        <p:attrNameLst>
                                          <p:attrName/>
                                        </p:attrNameLst>
                                      </p:cBhvr>
                                    </p:anim>
                                  </p:childTnLst>
                                </p:cTn>
                              </p:par>
                            </p:childTnLst>
                          </p:cTn>
                        </p:par>
                      </p:childTnLst>
                    </p:cTn>
                  </p:par>
                  <p:par>
                    <p:cTn id="14" fill="hold">
                      <p:stCondLst>
                        <p:cond delay="indefinite"/>
                      </p:stCondLst>
                      <p:childTnLst>
                        <p:par>
                          <p:cTn id="15" fill="hold">
                            <p:stCondLst>
                              <p:cond delay="0"/>
                            </p:stCondLst>
                            <p:childTnLst>
                              <p:par>
                                <p:cTn id="16" presetID="24" presetClass="entr" presetSubtype="0" fill="hold" grpId="0" nodeType="clickEffect">
                                  <p:stCondLst>
                                    <p:cond delay="0"/>
                                  </p:stCondLst>
                                  <p:childTnLst>
                                    <p:set>
                                      <p:cBhvr>
                                        <p:cTn id="17" dur="1" fill="hold">
                                          <p:stCondLst>
                                            <p:cond delay="499"/>
                                          </p:stCondLst>
                                        </p:cTn>
                                        <p:tgtEl>
                                          <p:spTgt spid="25603">
                                            <p:txEl>
                                              <p:pRg st="2" end="2"/>
                                            </p:txEl>
                                          </p:spTgt>
                                        </p:tgtEl>
                                        <p:attrNameLst>
                                          <p:attrName>style.visibility</p:attrName>
                                        </p:attrNameLst>
                                      </p:cBhvr>
                                      <p:to>
                                        <p:strVal val="visible"/>
                                      </p:to>
                                    </p:set>
                                    <p:anim to="" calcmode="lin" valueType="num">
                                      <p:cBhvr>
                                        <p:cTn id="18" dur="1" fill="hold"/>
                                        <p:tgtEl>
                                          <p:spTgt spid="25603">
                                            <p:txEl>
                                              <p:pRg st="2" end="2"/>
                                            </p:txEl>
                                          </p:spTgt>
                                        </p:tgtEl>
                                        <p:attrNameLst>
                                          <p:attrName/>
                                        </p:attrNameLst>
                                      </p:cBhvr>
                                    </p:anim>
                                  </p:childTnLst>
                                </p:cTn>
                              </p:par>
                            </p:childTnLst>
                          </p:cTn>
                        </p:par>
                      </p:childTnLst>
                    </p:cTn>
                  </p:par>
                  <p:par>
                    <p:cTn id="19" fill="hold">
                      <p:stCondLst>
                        <p:cond delay="indefinite"/>
                      </p:stCondLst>
                      <p:childTnLst>
                        <p:par>
                          <p:cTn id="20" fill="hold">
                            <p:stCondLst>
                              <p:cond delay="0"/>
                            </p:stCondLst>
                            <p:childTnLst>
                              <p:par>
                                <p:cTn id="21" presetID="24" presetClass="entr" presetSubtype="0" fill="hold" grpId="0" nodeType="clickEffect">
                                  <p:stCondLst>
                                    <p:cond delay="0"/>
                                  </p:stCondLst>
                                  <p:childTnLst>
                                    <p:set>
                                      <p:cBhvr>
                                        <p:cTn id="22" dur="1" fill="hold">
                                          <p:stCondLst>
                                            <p:cond delay="499"/>
                                          </p:stCondLst>
                                        </p:cTn>
                                        <p:tgtEl>
                                          <p:spTgt spid="25603">
                                            <p:txEl>
                                              <p:pRg st="3" end="3"/>
                                            </p:txEl>
                                          </p:spTgt>
                                        </p:tgtEl>
                                        <p:attrNameLst>
                                          <p:attrName>style.visibility</p:attrName>
                                        </p:attrNameLst>
                                      </p:cBhvr>
                                      <p:to>
                                        <p:strVal val="visible"/>
                                      </p:to>
                                    </p:set>
                                    <p:anim to="" calcmode="lin" valueType="num">
                                      <p:cBhvr>
                                        <p:cTn id="23" dur="1" fill="hold"/>
                                        <p:tgtEl>
                                          <p:spTgt spid="25603">
                                            <p:txEl>
                                              <p:pRg st="3" end="3"/>
                                            </p:txEl>
                                          </p:spTgt>
                                        </p:tgtEl>
                                        <p:attrNameLst>
                                          <p:attrName/>
                                        </p:attrNameLst>
                                      </p:cBhvr>
                                    </p:anim>
                                  </p:childTnLst>
                                </p:cTn>
                              </p:par>
                            </p:childTnLst>
                          </p:cTn>
                        </p:par>
                      </p:childTnLst>
                    </p:cTn>
                  </p:par>
                  <p:par>
                    <p:cTn id="24" fill="hold">
                      <p:stCondLst>
                        <p:cond delay="indefinite"/>
                      </p:stCondLst>
                      <p:childTnLst>
                        <p:par>
                          <p:cTn id="25" fill="hold">
                            <p:stCondLst>
                              <p:cond delay="0"/>
                            </p:stCondLst>
                            <p:childTnLst>
                              <p:par>
                                <p:cTn id="26" presetID="24" presetClass="entr" presetSubtype="0" fill="hold" grpId="0" nodeType="clickEffect">
                                  <p:stCondLst>
                                    <p:cond delay="0"/>
                                  </p:stCondLst>
                                  <p:childTnLst>
                                    <p:set>
                                      <p:cBhvr>
                                        <p:cTn id="27" dur="1" fill="hold">
                                          <p:stCondLst>
                                            <p:cond delay="499"/>
                                          </p:stCondLst>
                                        </p:cTn>
                                        <p:tgtEl>
                                          <p:spTgt spid="25603">
                                            <p:txEl>
                                              <p:pRg st="4" end="4"/>
                                            </p:txEl>
                                          </p:spTgt>
                                        </p:tgtEl>
                                        <p:attrNameLst>
                                          <p:attrName>style.visibility</p:attrName>
                                        </p:attrNameLst>
                                      </p:cBhvr>
                                      <p:to>
                                        <p:strVal val="visible"/>
                                      </p:to>
                                    </p:set>
                                    <p:anim to="" calcmode="lin" valueType="num">
                                      <p:cBhvr>
                                        <p:cTn id="28" dur="1" fill="hold"/>
                                        <p:tgtEl>
                                          <p:spTgt spid="25603">
                                            <p:txEl>
                                              <p:pRg st="4" end="4"/>
                                            </p:txEl>
                                          </p:spTgt>
                                        </p:tgtEl>
                                        <p:attrNameLst>
                                          <p:attrName/>
                                        </p:attrNameLst>
                                      </p:cBhvr>
                                    </p:anim>
                                  </p:childTnLst>
                                </p:cTn>
                              </p:par>
                            </p:childTnLst>
                          </p:cTn>
                        </p:par>
                      </p:childTnLst>
                    </p:cTn>
                  </p:par>
                  <p:par>
                    <p:cTn id="29" fill="hold">
                      <p:stCondLst>
                        <p:cond delay="indefinite"/>
                      </p:stCondLst>
                      <p:childTnLst>
                        <p:par>
                          <p:cTn id="30" fill="hold">
                            <p:stCondLst>
                              <p:cond delay="0"/>
                            </p:stCondLst>
                            <p:childTnLst>
                              <p:par>
                                <p:cTn id="31" presetID="24" presetClass="entr" presetSubtype="0" fill="hold" grpId="0" nodeType="clickEffect">
                                  <p:stCondLst>
                                    <p:cond delay="0"/>
                                  </p:stCondLst>
                                  <p:childTnLst>
                                    <p:set>
                                      <p:cBhvr>
                                        <p:cTn id="32" dur="1" fill="hold">
                                          <p:stCondLst>
                                            <p:cond delay="499"/>
                                          </p:stCondLst>
                                        </p:cTn>
                                        <p:tgtEl>
                                          <p:spTgt spid="25603">
                                            <p:txEl>
                                              <p:pRg st="5" end="5"/>
                                            </p:txEl>
                                          </p:spTgt>
                                        </p:tgtEl>
                                        <p:attrNameLst>
                                          <p:attrName>style.visibility</p:attrName>
                                        </p:attrNameLst>
                                      </p:cBhvr>
                                      <p:to>
                                        <p:strVal val="visible"/>
                                      </p:to>
                                    </p:set>
                                    <p:anim to="" calcmode="lin" valueType="num">
                                      <p:cBhvr>
                                        <p:cTn id="33" dur="1" fill="hold"/>
                                        <p:tgtEl>
                                          <p:spTgt spid="25603">
                                            <p:txEl>
                                              <p:pRg st="5" end="5"/>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2" grpId="0" autoUpdateAnimBg="0"/>
      <p:bldP spid="25603" grpId="0" build="p" bldLvl="5" autoUpdateAnimBg="0"/>
    </p:bldLst>
  </p:timing>
</p:sld>
</file>

<file path=ppt/slides/slide4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627" name="Rectangle 1027"/>
          <p:cNvSpPr>
            <a:spLocks noGrp="1" noChangeArrowheads="1"/>
          </p:cNvSpPr>
          <p:nvPr>
            <p:ph idx="1"/>
          </p:nvPr>
        </p:nvSpPr>
        <p:spPr/>
        <p:txBody>
          <a:bodyPr>
            <a:normAutofit/>
          </a:bodyPr>
          <a:lstStyle/>
          <a:p>
            <a:pPr algn="just" eaLnBrk="1" hangingPunct="1"/>
            <a:r>
              <a:rPr lang="en-US" sz="2800" dirty="0" smtClean="0">
                <a:latin typeface="Times New Roman" pitchFamily="18" charset="0"/>
                <a:cs typeface="Times New Roman" pitchFamily="18" charset="0"/>
              </a:rPr>
              <a:t>Sediments cut through bedrock as they are moved along</a:t>
            </a:r>
          </a:p>
          <a:p>
            <a:pPr algn="just" eaLnBrk="1" hangingPunct="1"/>
            <a:r>
              <a:rPr lang="en-US" sz="2800" dirty="0" smtClean="0">
                <a:latin typeface="Times New Roman" pitchFamily="18" charset="0"/>
                <a:cs typeface="Times New Roman" pitchFamily="18" charset="0"/>
              </a:rPr>
              <a:t>Common to find rapids and waterfalls due to differences in resistance of the bedrock to weathering.</a:t>
            </a:r>
          </a:p>
        </p:txBody>
      </p:sp>
      <p:sp>
        <p:nvSpPr>
          <p:cNvPr id="4" name="Rectangle 2"/>
          <p:cNvSpPr>
            <a:spLocks noGrp="1" noChangeArrowheads="1"/>
          </p:cNvSpPr>
          <p:nvPr>
            <p:ph type="title"/>
          </p:nvPr>
        </p:nvSpPr>
        <p:spPr>
          <a:xfrm>
            <a:off x="457200" y="274638"/>
            <a:ext cx="8229600" cy="1143000"/>
          </a:xfrm>
        </p:spPr>
        <p:txBody>
          <a:bodyPr>
            <a:normAutofit/>
          </a:bodyPr>
          <a:lstStyle/>
          <a:p>
            <a:pPr algn="l" eaLnBrk="1" hangingPunct="1"/>
            <a:r>
              <a:rPr lang="en-US" sz="2800" b="1" dirty="0" smtClean="0">
                <a:latin typeface="Times New Roman" pitchFamily="18" charset="0"/>
                <a:cs typeface="Times New Roman" pitchFamily="18" charset="0"/>
              </a:rPr>
              <a:t>Life History of a Stream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grpId="0" nodeType="clickEffect">
                                  <p:stCondLst>
                                    <p:cond delay="0"/>
                                  </p:stCondLst>
                                  <p:childTnLst>
                                    <p:set>
                                      <p:cBhvr>
                                        <p:cTn id="6" dur="1" fill="hold">
                                          <p:stCondLst>
                                            <p:cond delay="499"/>
                                          </p:stCondLst>
                                        </p:cTn>
                                        <p:tgtEl>
                                          <p:spTgt spid="26627">
                                            <p:txEl>
                                              <p:pRg st="0" end="0"/>
                                            </p:txEl>
                                          </p:spTgt>
                                        </p:tgtEl>
                                        <p:attrNameLst>
                                          <p:attrName>style.visibility</p:attrName>
                                        </p:attrNameLst>
                                      </p:cBhvr>
                                      <p:to>
                                        <p:strVal val="visible"/>
                                      </p:to>
                                    </p:set>
                                    <p:anim to="" calcmode="lin" valueType="num">
                                      <p:cBhvr>
                                        <p:cTn id="7" dur="1" fill="hold"/>
                                        <p:tgtEl>
                                          <p:spTgt spid="26627">
                                            <p:txEl>
                                              <p:pRg st="0" end="0"/>
                                            </p:txEl>
                                          </p:spTgt>
                                        </p:tgtEl>
                                        <p:attrNameLst>
                                          <p:attrName/>
                                        </p:attrNameLst>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grpId="0" nodeType="clickEffect">
                                  <p:stCondLst>
                                    <p:cond delay="0"/>
                                  </p:stCondLst>
                                  <p:childTnLst>
                                    <p:set>
                                      <p:cBhvr>
                                        <p:cTn id="11" dur="1" fill="hold">
                                          <p:stCondLst>
                                            <p:cond delay="499"/>
                                          </p:stCondLst>
                                        </p:cTn>
                                        <p:tgtEl>
                                          <p:spTgt spid="26627">
                                            <p:txEl>
                                              <p:pRg st="1" end="1"/>
                                            </p:txEl>
                                          </p:spTgt>
                                        </p:tgtEl>
                                        <p:attrNameLst>
                                          <p:attrName>style.visibility</p:attrName>
                                        </p:attrNameLst>
                                      </p:cBhvr>
                                      <p:to>
                                        <p:strVal val="visible"/>
                                      </p:to>
                                    </p:set>
                                    <p:anim to="" calcmode="lin" valueType="num">
                                      <p:cBhvr>
                                        <p:cTn id="12" dur="1" fill="hold"/>
                                        <p:tgtEl>
                                          <p:spTgt spid="26627">
                                            <p:txEl>
                                              <p:pRg st="1" end="1"/>
                                            </p:txEl>
                                          </p:spTgt>
                                        </p:tgtEl>
                                        <p:attrNameLst>
                                          <p:attrName/>
                                        </p:attrNameLst>
                                      </p:cBhvr>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0-#ppt_w/2"/>
                                          </p:val>
                                        </p:tav>
                                        <p:tav tm="100000">
                                          <p:val>
                                            <p:strVal val="#ppt_x"/>
                                          </p:val>
                                        </p:tav>
                                      </p:tavLst>
                                    </p:anim>
                                    <p:anim calcmode="lin" valueType="num">
                                      <p:cBhvr additive="base">
                                        <p:cTn id="1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7" grpId="0" build="p" bldLvl="5" autoUpdateAnimBg="0"/>
      <p:bldP spid="4" grpId="0" autoUpdateAnimBg="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youthful stream"/>
          <p:cNvPicPr>
            <a:picLocks noChangeAspect="1" noChangeArrowheads="1"/>
          </p:cNvPicPr>
          <p:nvPr/>
        </p:nvPicPr>
        <p:blipFill>
          <a:blip r:embed="rId2" cstate="print"/>
          <a:srcRect/>
          <a:stretch>
            <a:fillRect/>
          </a:stretch>
        </p:blipFill>
        <p:spPr bwMode="auto">
          <a:xfrm>
            <a:off x="2286000" y="228600"/>
            <a:ext cx="4564063" cy="6248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algn="l" eaLnBrk="1" hangingPunct="1"/>
            <a:r>
              <a:rPr lang="en-US" dirty="0" smtClean="0">
                <a:latin typeface="Times New Roman" pitchFamily="18" charset="0"/>
                <a:cs typeface="Times New Roman" pitchFamily="18" charset="0"/>
              </a:rPr>
              <a:t>Mature Streams</a:t>
            </a:r>
          </a:p>
        </p:txBody>
      </p:sp>
      <p:sp>
        <p:nvSpPr>
          <p:cNvPr id="28675" name="Rectangle 3"/>
          <p:cNvSpPr>
            <a:spLocks noGrp="1" noChangeArrowheads="1"/>
          </p:cNvSpPr>
          <p:nvPr>
            <p:ph idx="1"/>
          </p:nvPr>
        </p:nvSpPr>
        <p:spPr/>
        <p:txBody>
          <a:bodyPr/>
          <a:lstStyle/>
          <a:p>
            <a:pPr eaLnBrk="1" hangingPunct="1">
              <a:lnSpc>
                <a:spcPct val="90000"/>
              </a:lnSpc>
            </a:pPr>
            <a:r>
              <a:rPr lang="en-US" sz="2800" dirty="0" smtClean="0">
                <a:latin typeface="Times New Roman" pitchFamily="18" charset="0"/>
                <a:cs typeface="Times New Roman" pitchFamily="18" charset="0"/>
              </a:rPr>
              <a:t>Potential energy for cutting and removing rock becomes less.</a:t>
            </a:r>
          </a:p>
          <a:p>
            <a:pPr eaLnBrk="1" hangingPunct="1">
              <a:lnSpc>
                <a:spcPct val="90000"/>
              </a:lnSpc>
            </a:pPr>
            <a:r>
              <a:rPr lang="en-US" sz="2800" dirty="0" smtClean="0">
                <a:latin typeface="Times New Roman" pitchFamily="18" charset="0"/>
                <a:cs typeface="Times New Roman" pitchFamily="18" charset="0"/>
              </a:rPr>
              <a:t>The average gradient is decreased.</a:t>
            </a:r>
          </a:p>
          <a:p>
            <a:pPr eaLnBrk="1" hangingPunct="1">
              <a:lnSpc>
                <a:spcPct val="90000"/>
              </a:lnSpc>
            </a:pPr>
            <a:r>
              <a:rPr lang="en-US" sz="2800" dirty="0" smtClean="0">
                <a:latin typeface="Times New Roman" pitchFamily="18" charset="0"/>
                <a:cs typeface="Times New Roman" pitchFamily="18" charset="0"/>
              </a:rPr>
              <a:t>Velocity near the bed becomes less.</a:t>
            </a:r>
          </a:p>
          <a:p>
            <a:pPr eaLnBrk="1" hangingPunct="1">
              <a:lnSpc>
                <a:spcPct val="90000"/>
              </a:lnSpc>
            </a:pPr>
            <a:r>
              <a:rPr lang="en-US" sz="2800" dirty="0" smtClean="0">
                <a:latin typeface="Times New Roman" pitchFamily="18" charset="0"/>
                <a:cs typeface="Times New Roman" pitchFamily="18" charset="0"/>
              </a:rPr>
              <a:t>The size of sediment that can be moved decreases.</a:t>
            </a:r>
          </a:p>
          <a:p>
            <a:pPr eaLnBrk="1" hangingPunct="1">
              <a:lnSpc>
                <a:spcPct val="90000"/>
              </a:lnSpc>
            </a:pPr>
            <a:r>
              <a:rPr lang="en-US" sz="2800" dirty="0" smtClean="0">
                <a:latin typeface="Times New Roman" pitchFamily="18" charset="0"/>
                <a:cs typeface="Times New Roman" pitchFamily="18" charset="0"/>
              </a:rPr>
              <a:t>Bed becomes covered with loose material, thus protecting it from further erosion</a:t>
            </a:r>
            <a:r>
              <a:rPr lang="en-US" dirty="0" smtClean="0"/>
              <a:t>.</a:t>
            </a:r>
          </a:p>
          <a:p>
            <a:pPr eaLnBrk="1" hangingPunct="1">
              <a:lnSpc>
                <a:spcPct val="90000"/>
              </a:lnSpc>
            </a:pPr>
            <a:endParaRPr lang="en-US"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8674"/>
                                        </p:tgtEl>
                                        <p:attrNameLst>
                                          <p:attrName>style.visibility</p:attrName>
                                        </p:attrNameLst>
                                      </p:cBhvr>
                                      <p:to>
                                        <p:strVal val="visible"/>
                                      </p:to>
                                    </p:set>
                                    <p:anim calcmode="lin" valueType="num">
                                      <p:cBhvr additive="base">
                                        <p:cTn id="7" dur="500" fill="hold"/>
                                        <p:tgtEl>
                                          <p:spTgt spid="28674"/>
                                        </p:tgtEl>
                                        <p:attrNameLst>
                                          <p:attrName>ppt_x</p:attrName>
                                        </p:attrNameLst>
                                      </p:cBhvr>
                                      <p:tavLst>
                                        <p:tav tm="0">
                                          <p:val>
                                            <p:strVal val="0-#ppt_w/2"/>
                                          </p:val>
                                        </p:tav>
                                        <p:tav tm="100000">
                                          <p:val>
                                            <p:strVal val="#ppt_x"/>
                                          </p:val>
                                        </p:tav>
                                      </p:tavLst>
                                    </p:anim>
                                    <p:anim calcmode="lin" valueType="num">
                                      <p:cBhvr additive="base">
                                        <p:cTn id="8" dur="500" fill="hold"/>
                                        <p:tgtEl>
                                          <p:spTgt spid="2867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4" presetClass="entr" presetSubtype="0" fill="hold" grpId="0" nodeType="clickEffect">
                                  <p:stCondLst>
                                    <p:cond delay="0"/>
                                  </p:stCondLst>
                                  <p:childTnLst>
                                    <p:set>
                                      <p:cBhvr>
                                        <p:cTn id="12" dur="1" fill="hold">
                                          <p:stCondLst>
                                            <p:cond delay="499"/>
                                          </p:stCondLst>
                                        </p:cTn>
                                        <p:tgtEl>
                                          <p:spTgt spid="28675">
                                            <p:txEl>
                                              <p:pRg st="0" end="0"/>
                                            </p:txEl>
                                          </p:spTgt>
                                        </p:tgtEl>
                                        <p:attrNameLst>
                                          <p:attrName>style.visibility</p:attrName>
                                        </p:attrNameLst>
                                      </p:cBhvr>
                                      <p:to>
                                        <p:strVal val="visible"/>
                                      </p:to>
                                    </p:set>
                                    <p:anim to="" calcmode="lin" valueType="num">
                                      <p:cBhvr>
                                        <p:cTn id="13" dur="1" fill="hold"/>
                                        <p:tgtEl>
                                          <p:spTgt spid="28675">
                                            <p:txEl>
                                              <p:pRg st="0" end="0"/>
                                            </p:txEl>
                                          </p:spTgt>
                                        </p:tgtEl>
                                        <p:attrNameLst>
                                          <p:attrName/>
                                        </p:attrNameLst>
                                      </p:cBhvr>
                                    </p:anim>
                                  </p:childTnLst>
                                </p:cTn>
                              </p:par>
                            </p:childTnLst>
                          </p:cTn>
                        </p:par>
                      </p:childTnLst>
                    </p:cTn>
                  </p:par>
                  <p:par>
                    <p:cTn id="14" fill="hold">
                      <p:stCondLst>
                        <p:cond delay="indefinite"/>
                      </p:stCondLst>
                      <p:childTnLst>
                        <p:par>
                          <p:cTn id="15" fill="hold">
                            <p:stCondLst>
                              <p:cond delay="0"/>
                            </p:stCondLst>
                            <p:childTnLst>
                              <p:par>
                                <p:cTn id="16" presetID="24" presetClass="entr" presetSubtype="0" fill="hold" grpId="0" nodeType="clickEffect">
                                  <p:stCondLst>
                                    <p:cond delay="0"/>
                                  </p:stCondLst>
                                  <p:childTnLst>
                                    <p:set>
                                      <p:cBhvr>
                                        <p:cTn id="17" dur="1" fill="hold">
                                          <p:stCondLst>
                                            <p:cond delay="499"/>
                                          </p:stCondLst>
                                        </p:cTn>
                                        <p:tgtEl>
                                          <p:spTgt spid="28675">
                                            <p:txEl>
                                              <p:pRg st="1" end="1"/>
                                            </p:txEl>
                                          </p:spTgt>
                                        </p:tgtEl>
                                        <p:attrNameLst>
                                          <p:attrName>style.visibility</p:attrName>
                                        </p:attrNameLst>
                                      </p:cBhvr>
                                      <p:to>
                                        <p:strVal val="visible"/>
                                      </p:to>
                                    </p:set>
                                    <p:anim to="" calcmode="lin" valueType="num">
                                      <p:cBhvr>
                                        <p:cTn id="18" dur="1" fill="hold"/>
                                        <p:tgtEl>
                                          <p:spTgt spid="28675">
                                            <p:txEl>
                                              <p:pRg st="1" end="1"/>
                                            </p:txEl>
                                          </p:spTgt>
                                        </p:tgtEl>
                                        <p:attrNameLst>
                                          <p:attrName/>
                                        </p:attrNameLst>
                                      </p:cBhvr>
                                    </p:anim>
                                  </p:childTnLst>
                                </p:cTn>
                              </p:par>
                            </p:childTnLst>
                          </p:cTn>
                        </p:par>
                      </p:childTnLst>
                    </p:cTn>
                  </p:par>
                  <p:par>
                    <p:cTn id="19" fill="hold">
                      <p:stCondLst>
                        <p:cond delay="indefinite"/>
                      </p:stCondLst>
                      <p:childTnLst>
                        <p:par>
                          <p:cTn id="20" fill="hold">
                            <p:stCondLst>
                              <p:cond delay="0"/>
                            </p:stCondLst>
                            <p:childTnLst>
                              <p:par>
                                <p:cTn id="21" presetID="24" presetClass="entr" presetSubtype="0" fill="hold" grpId="0" nodeType="clickEffect">
                                  <p:stCondLst>
                                    <p:cond delay="0"/>
                                  </p:stCondLst>
                                  <p:childTnLst>
                                    <p:set>
                                      <p:cBhvr>
                                        <p:cTn id="22" dur="1" fill="hold">
                                          <p:stCondLst>
                                            <p:cond delay="499"/>
                                          </p:stCondLst>
                                        </p:cTn>
                                        <p:tgtEl>
                                          <p:spTgt spid="28675">
                                            <p:txEl>
                                              <p:pRg st="2" end="2"/>
                                            </p:txEl>
                                          </p:spTgt>
                                        </p:tgtEl>
                                        <p:attrNameLst>
                                          <p:attrName>style.visibility</p:attrName>
                                        </p:attrNameLst>
                                      </p:cBhvr>
                                      <p:to>
                                        <p:strVal val="visible"/>
                                      </p:to>
                                    </p:set>
                                    <p:anim to="" calcmode="lin" valueType="num">
                                      <p:cBhvr>
                                        <p:cTn id="23" dur="1" fill="hold"/>
                                        <p:tgtEl>
                                          <p:spTgt spid="28675">
                                            <p:txEl>
                                              <p:pRg st="2" end="2"/>
                                            </p:txEl>
                                          </p:spTgt>
                                        </p:tgtEl>
                                        <p:attrNameLst>
                                          <p:attrName/>
                                        </p:attrNameLst>
                                      </p:cBhvr>
                                    </p:anim>
                                  </p:childTnLst>
                                </p:cTn>
                              </p:par>
                            </p:childTnLst>
                          </p:cTn>
                        </p:par>
                      </p:childTnLst>
                    </p:cTn>
                  </p:par>
                  <p:par>
                    <p:cTn id="24" fill="hold">
                      <p:stCondLst>
                        <p:cond delay="indefinite"/>
                      </p:stCondLst>
                      <p:childTnLst>
                        <p:par>
                          <p:cTn id="25" fill="hold">
                            <p:stCondLst>
                              <p:cond delay="0"/>
                            </p:stCondLst>
                            <p:childTnLst>
                              <p:par>
                                <p:cTn id="26" presetID="24" presetClass="entr" presetSubtype="0" fill="hold" grpId="0" nodeType="clickEffect">
                                  <p:stCondLst>
                                    <p:cond delay="0"/>
                                  </p:stCondLst>
                                  <p:childTnLst>
                                    <p:set>
                                      <p:cBhvr>
                                        <p:cTn id="27" dur="1" fill="hold">
                                          <p:stCondLst>
                                            <p:cond delay="499"/>
                                          </p:stCondLst>
                                        </p:cTn>
                                        <p:tgtEl>
                                          <p:spTgt spid="28675">
                                            <p:txEl>
                                              <p:pRg st="3" end="3"/>
                                            </p:txEl>
                                          </p:spTgt>
                                        </p:tgtEl>
                                        <p:attrNameLst>
                                          <p:attrName>style.visibility</p:attrName>
                                        </p:attrNameLst>
                                      </p:cBhvr>
                                      <p:to>
                                        <p:strVal val="visible"/>
                                      </p:to>
                                    </p:set>
                                    <p:anim to="" calcmode="lin" valueType="num">
                                      <p:cBhvr>
                                        <p:cTn id="28" dur="1" fill="hold"/>
                                        <p:tgtEl>
                                          <p:spTgt spid="28675">
                                            <p:txEl>
                                              <p:pRg st="3" end="3"/>
                                            </p:txEl>
                                          </p:spTgt>
                                        </p:tgtEl>
                                        <p:attrNameLst>
                                          <p:attrName/>
                                        </p:attrNameLst>
                                      </p:cBhvr>
                                    </p:anim>
                                  </p:childTnLst>
                                </p:cTn>
                              </p:par>
                            </p:childTnLst>
                          </p:cTn>
                        </p:par>
                      </p:childTnLst>
                    </p:cTn>
                  </p:par>
                  <p:par>
                    <p:cTn id="29" fill="hold">
                      <p:stCondLst>
                        <p:cond delay="indefinite"/>
                      </p:stCondLst>
                      <p:childTnLst>
                        <p:par>
                          <p:cTn id="30" fill="hold">
                            <p:stCondLst>
                              <p:cond delay="0"/>
                            </p:stCondLst>
                            <p:childTnLst>
                              <p:par>
                                <p:cTn id="31" presetID="24" presetClass="entr" presetSubtype="0" fill="hold" grpId="0" nodeType="clickEffect">
                                  <p:stCondLst>
                                    <p:cond delay="0"/>
                                  </p:stCondLst>
                                  <p:childTnLst>
                                    <p:set>
                                      <p:cBhvr>
                                        <p:cTn id="32" dur="1" fill="hold">
                                          <p:stCondLst>
                                            <p:cond delay="499"/>
                                          </p:stCondLst>
                                        </p:cTn>
                                        <p:tgtEl>
                                          <p:spTgt spid="28675">
                                            <p:txEl>
                                              <p:pRg st="4" end="4"/>
                                            </p:txEl>
                                          </p:spTgt>
                                        </p:tgtEl>
                                        <p:attrNameLst>
                                          <p:attrName>style.visibility</p:attrName>
                                        </p:attrNameLst>
                                      </p:cBhvr>
                                      <p:to>
                                        <p:strVal val="visible"/>
                                      </p:to>
                                    </p:set>
                                    <p:anim to="" calcmode="lin" valueType="num">
                                      <p:cBhvr>
                                        <p:cTn id="33" dur="1" fill="hold"/>
                                        <p:tgtEl>
                                          <p:spTgt spid="28675">
                                            <p:txEl>
                                              <p:pRg st="4" end="4"/>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4" grpId="0" autoUpdateAnimBg="0"/>
      <p:bldP spid="28675" grpId="0" build="p" bldLvl="5"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a:xfrm>
            <a:off x="0" y="0"/>
            <a:ext cx="8460432" cy="1209675"/>
          </a:xfrm>
          <a:noFill/>
          <a:ln/>
        </p:spPr>
        <p:txBody>
          <a:bodyPr>
            <a:normAutofit/>
          </a:bodyPr>
          <a:lstStyle/>
          <a:p>
            <a:pPr>
              <a:lnSpc>
                <a:spcPct val="95000"/>
              </a:lnSpc>
            </a:pPr>
            <a:r>
              <a:rPr lang="en-US" b="1" cap="none" dirty="0" smtClean="0">
                <a:solidFill>
                  <a:srgbClr val="002060"/>
                </a:solidFill>
                <a:latin typeface="Times New Roman" pitchFamily="18" charset="0"/>
                <a:cs typeface="Times New Roman" pitchFamily="18" charset="0"/>
              </a:rPr>
              <a:t>From sediment to sedimentary rock </a:t>
            </a:r>
            <a:br>
              <a:rPr lang="en-US" b="1" cap="none" dirty="0" smtClean="0">
                <a:solidFill>
                  <a:srgbClr val="002060"/>
                </a:solidFill>
                <a:latin typeface="Times New Roman" pitchFamily="18" charset="0"/>
                <a:cs typeface="Times New Roman" pitchFamily="18" charset="0"/>
              </a:rPr>
            </a:br>
            <a:r>
              <a:rPr lang="en-US" b="1" cap="none" dirty="0" smtClean="0">
                <a:solidFill>
                  <a:srgbClr val="002060"/>
                </a:solidFill>
                <a:latin typeface="Times New Roman" pitchFamily="18" charset="0"/>
                <a:cs typeface="Times New Roman" pitchFamily="18" charset="0"/>
              </a:rPr>
              <a:t>(lithification)</a:t>
            </a:r>
            <a:endParaRPr lang="en-US" b="1" cap="none" dirty="0">
              <a:solidFill>
                <a:srgbClr val="002060"/>
              </a:solidFill>
              <a:latin typeface="Times New Roman" pitchFamily="18" charset="0"/>
              <a:cs typeface="Times New Roman" pitchFamily="18" charset="0"/>
            </a:endParaRPr>
          </a:p>
        </p:txBody>
      </p:sp>
      <p:sp>
        <p:nvSpPr>
          <p:cNvPr id="63491" name="Rectangle 3"/>
          <p:cNvSpPr>
            <a:spLocks noGrp="1" noChangeArrowheads="1"/>
          </p:cNvSpPr>
          <p:nvPr>
            <p:ph type="body" idx="1"/>
          </p:nvPr>
        </p:nvSpPr>
        <p:spPr bwMode="auto">
          <a:xfrm>
            <a:off x="0" y="1268760"/>
            <a:ext cx="9432726" cy="4944861"/>
          </a:xfrm>
          <a:noFill/>
          <a:ln w="12700">
            <a:miter lim="800000"/>
            <a:headEnd/>
            <a:tailEnd/>
          </a:ln>
        </p:spPr>
        <p:txBody>
          <a:bodyPr vert="horz" wrap="square" lIns="63398" tIns="25359" rIns="63398" bIns="25359" numCol="1" anchor="t" anchorCtr="0" compatLnSpc="1">
            <a:prstTxWarp prst="textNoShape">
              <a:avLst/>
            </a:prstTxWarp>
            <a:spAutoFit/>
          </a:bodyPr>
          <a:lstStyle/>
          <a:p>
            <a:pPr>
              <a:lnSpc>
                <a:spcPct val="150000"/>
              </a:lnSpc>
              <a:spcBef>
                <a:spcPct val="0"/>
              </a:spcBef>
              <a:buFontTx/>
              <a:buNone/>
            </a:pPr>
            <a:r>
              <a:rPr lang="en-US" sz="2400" i="1" dirty="0">
                <a:latin typeface="Times New Roman" pitchFamily="18" charset="0"/>
                <a:cs typeface="Times New Roman" pitchFamily="18" charset="0"/>
              </a:rPr>
              <a:t>Compaction</a:t>
            </a:r>
            <a:r>
              <a:rPr lang="en-US" sz="2400" dirty="0">
                <a:latin typeface="Times New Roman" pitchFamily="18" charset="0"/>
                <a:cs typeface="Times New Roman" pitchFamily="18" charset="0"/>
              </a:rPr>
              <a:t>:  reduces pore space</a:t>
            </a:r>
          </a:p>
          <a:p>
            <a:pPr>
              <a:lnSpc>
                <a:spcPct val="150000"/>
              </a:lnSpc>
              <a:spcBef>
                <a:spcPct val="0"/>
              </a:spcBef>
              <a:buFontTx/>
              <a:buNone/>
            </a:pPr>
            <a:r>
              <a:rPr lang="en-US" sz="2400" dirty="0" smtClean="0">
                <a:latin typeface="Times New Roman" pitchFamily="18" charset="0"/>
                <a:cs typeface="Times New Roman" pitchFamily="18" charset="0"/>
              </a:rPr>
              <a:t>Clays </a:t>
            </a:r>
            <a:r>
              <a:rPr lang="en-US" sz="2400" dirty="0">
                <a:latin typeface="Times New Roman" pitchFamily="18" charset="0"/>
                <a:cs typeface="Times New Roman" pitchFamily="18" charset="0"/>
              </a:rPr>
              <a:t>and </a:t>
            </a:r>
            <a:r>
              <a:rPr lang="en-US" sz="2400" dirty="0" err="1">
                <a:latin typeface="Times New Roman" pitchFamily="18" charset="0"/>
                <a:cs typeface="Times New Roman" pitchFamily="18" charset="0"/>
              </a:rPr>
              <a:t>muds</a:t>
            </a:r>
            <a:r>
              <a:rPr lang="en-US" sz="2400" dirty="0">
                <a:latin typeface="Times New Roman" pitchFamily="18" charset="0"/>
                <a:cs typeface="Times New Roman" pitchFamily="18" charset="0"/>
              </a:rPr>
              <a:t> are up to 60% water; 10% water after compaction</a:t>
            </a:r>
            <a:r>
              <a:rPr lang="en-US" sz="2400" dirty="0" smtClean="0">
                <a:latin typeface="Times New Roman" pitchFamily="18" charset="0"/>
                <a:cs typeface="Times New Roman" pitchFamily="18" charset="0"/>
              </a:rPr>
              <a:t>.</a:t>
            </a:r>
          </a:p>
          <a:p>
            <a:pPr>
              <a:lnSpc>
                <a:spcPct val="150000"/>
              </a:lnSpc>
              <a:spcBef>
                <a:spcPct val="0"/>
              </a:spcBef>
              <a:buFontTx/>
              <a:buNone/>
            </a:pPr>
            <a:endParaRPr lang="en-US" sz="2400" dirty="0">
              <a:latin typeface="Times New Roman" pitchFamily="18" charset="0"/>
              <a:cs typeface="Times New Roman" pitchFamily="18" charset="0"/>
            </a:endParaRPr>
          </a:p>
          <a:p>
            <a:pPr>
              <a:lnSpc>
                <a:spcPct val="150000"/>
              </a:lnSpc>
              <a:spcBef>
                <a:spcPct val="0"/>
              </a:spcBef>
              <a:buFontTx/>
              <a:buNone/>
            </a:pPr>
            <a:r>
              <a:rPr lang="en-US" sz="2400" i="1" dirty="0">
                <a:latin typeface="Times New Roman" pitchFamily="18" charset="0"/>
                <a:cs typeface="Times New Roman" pitchFamily="18" charset="0"/>
              </a:rPr>
              <a:t>Cementation</a:t>
            </a:r>
            <a:r>
              <a:rPr lang="en-US" sz="2400" dirty="0">
                <a:latin typeface="Times New Roman" pitchFamily="18" charset="0"/>
                <a:cs typeface="Times New Roman" pitchFamily="18" charset="0"/>
              </a:rPr>
              <a:t>:  chemical precipitation of mineral material between grains (SiO</a:t>
            </a:r>
            <a:r>
              <a:rPr lang="en-US" sz="2400" baseline="-25000" dirty="0">
                <a:latin typeface="Times New Roman" pitchFamily="18" charset="0"/>
                <a:cs typeface="Times New Roman" pitchFamily="18" charset="0"/>
              </a:rPr>
              <a:t>2</a:t>
            </a:r>
            <a:r>
              <a:rPr lang="en-US" sz="2400" dirty="0">
                <a:latin typeface="Times New Roman" pitchFamily="18" charset="0"/>
                <a:cs typeface="Times New Roman" pitchFamily="18" charset="0"/>
              </a:rPr>
              <a:t>, CaCO</a:t>
            </a:r>
            <a:r>
              <a:rPr lang="en-US" sz="2400" baseline="-25000" dirty="0">
                <a:latin typeface="Times New Roman" pitchFamily="18" charset="0"/>
                <a:cs typeface="Times New Roman" pitchFamily="18" charset="0"/>
              </a:rPr>
              <a:t>3</a:t>
            </a:r>
            <a:r>
              <a:rPr lang="en-US" sz="2400" dirty="0">
                <a:latin typeface="Times New Roman" pitchFamily="18" charset="0"/>
                <a:cs typeface="Times New Roman" pitchFamily="18" charset="0"/>
              </a:rPr>
              <a:t>, Fe</a:t>
            </a:r>
            <a:r>
              <a:rPr lang="en-US" sz="2400" baseline="-25000" dirty="0">
                <a:latin typeface="Times New Roman" pitchFamily="18" charset="0"/>
                <a:cs typeface="Times New Roman" pitchFamily="18" charset="0"/>
              </a:rPr>
              <a:t>2</a:t>
            </a:r>
            <a:r>
              <a:rPr lang="en-US" sz="2400" dirty="0">
                <a:latin typeface="Times New Roman" pitchFamily="18" charset="0"/>
                <a:cs typeface="Times New Roman" pitchFamily="18" charset="0"/>
              </a:rPr>
              <a:t>O</a:t>
            </a:r>
            <a:r>
              <a:rPr lang="en-US" sz="2400" baseline="-25000" dirty="0">
                <a:latin typeface="Times New Roman" pitchFamily="18" charset="0"/>
                <a:cs typeface="Times New Roman" pitchFamily="18" charset="0"/>
              </a:rPr>
              <a:t>3</a:t>
            </a:r>
            <a:r>
              <a:rPr lang="en-US" sz="2400" dirty="0">
                <a:latin typeface="Times New Roman" pitchFamily="18" charset="0"/>
                <a:cs typeface="Times New Roman" pitchFamily="18" charset="0"/>
              </a:rPr>
              <a:t>) binds sediment into hard </a:t>
            </a:r>
            <a:r>
              <a:rPr lang="en-US" sz="2400" dirty="0" smtClean="0">
                <a:latin typeface="Times New Roman" pitchFamily="18" charset="0"/>
                <a:cs typeface="Times New Roman" pitchFamily="18" charset="0"/>
              </a:rPr>
              <a:t>rock.</a:t>
            </a:r>
          </a:p>
          <a:p>
            <a:pPr>
              <a:lnSpc>
                <a:spcPct val="150000"/>
              </a:lnSpc>
              <a:spcBef>
                <a:spcPct val="0"/>
              </a:spcBef>
              <a:buFontTx/>
              <a:buNone/>
            </a:pPr>
            <a:endParaRPr lang="en-US" sz="2400" dirty="0" smtClean="0">
              <a:latin typeface="Times New Roman" pitchFamily="18" charset="0"/>
              <a:cs typeface="Times New Roman" pitchFamily="18" charset="0"/>
            </a:endParaRPr>
          </a:p>
          <a:p>
            <a:pPr>
              <a:lnSpc>
                <a:spcPct val="150000"/>
              </a:lnSpc>
              <a:spcBef>
                <a:spcPct val="0"/>
              </a:spcBef>
              <a:buFontTx/>
              <a:buNone/>
            </a:pPr>
            <a:endParaRPr lang="en-US" sz="2400" dirty="0">
              <a:latin typeface="Times New Roman" pitchFamily="18" charset="0"/>
              <a:cs typeface="Times New Roman" pitchFamily="18" charset="0"/>
            </a:endParaRPr>
          </a:p>
          <a:p>
            <a:pPr>
              <a:lnSpc>
                <a:spcPct val="150000"/>
              </a:lnSpc>
              <a:spcBef>
                <a:spcPct val="0"/>
              </a:spcBef>
              <a:buFontTx/>
              <a:buNone/>
            </a:pPr>
            <a:r>
              <a:rPr lang="en-US" sz="2400" i="1" dirty="0">
                <a:latin typeface="Times New Roman" pitchFamily="18" charset="0"/>
                <a:cs typeface="Times New Roman" pitchFamily="18" charset="0"/>
              </a:rPr>
              <a:t>Recrystallization</a:t>
            </a:r>
            <a:r>
              <a:rPr lang="en-US" sz="2400" dirty="0">
                <a:latin typeface="Times New Roman" pitchFamily="18" charset="0"/>
                <a:cs typeface="Times New Roman" pitchFamily="18" charset="0"/>
              </a:rPr>
              <a:t>:  </a:t>
            </a:r>
            <a:r>
              <a:rPr lang="en-US" sz="2400" i="1" dirty="0">
                <a:latin typeface="Times New Roman" pitchFamily="18" charset="0"/>
                <a:cs typeface="Times New Roman" pitchFamily="18" charset="0"/>
              </a:rPr>
              <a:t>P</a:t>
            </a:r>
            <a:r>
              <a:rPr lang="en-US" sz="2400" dirty="0">
                <a:latin typeface="Times New Roman" pitchFamily="18" charset="0"/>
                <a:cs typeface="Times New Roman" pitchFamily="18" charset="0"/>
              </a:rPr>
              <a:t> and </a:t>
            </a:r>
            <a:r>
              <a:rPr lang="en-US" sz="2400" i="1" dirty="0">
                <a:latin typeface="Times New Roman" pitchFamily="18" charset="0"/>
                <a:cs typeface="Times New Roman" pitchFamily="18" charset="0"/>
              </a:rPr>
              <a:t>T</a:t>
            </a:r>
            <a:r>
              <a:rPr lang="en-US" sz="2400" dirty="0">
                <a:latin typeface="Times New Roman" pitchFamily="18" charset="0"/>
                <a:cs typeface="Times New Roman" pitchFamily="18" charset="0"/>
              </a:rPr>
              <a:t> increase with burial 30°C/km or 1°C/33 </a:t>
            </a:r>
            <a:r>
              <a:rPr lang="en-US" sz="2400" dirty="0" smtClean="0">
                <a:latin typeface="Times New Roman" pitchFamily="18" charset="0"/>
                <a:cs typeface="Times New Roman" pitchFamily="18" charset="0"/>
              </a:rPr>
              <a:t>m.</a:t>
            </a:r>
            <a:endParaRPr lang="en-US" sz="2400" dirty="0">
              <a:latin typeface="Times New Roman" pitchFamily="18" charset="0"/>
              <a:cs typeface="Times New Roman" pitchFamily="18" charset="0"/>
            </a:endParaRPr>
          </a:p>
        </p:txBody>
      </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mature2"/>
          <p:cNvPicPr>
            <a:picLocks noChangeAspect="1" noChangeArrowheads="1"/>
          </p:cNvPicPr>
          <p:nvPr/>
        </p:nvPicPr>
        <p:blipFill>
          <a:blip r:embed="rId2" cstate="print"/>
          <a:srcRect/>
          <a:stretch>
            <a:fillRect/>
          </a:stretch>
        </p:blipFill>
        <p:spPr bwMode="auto">
          <a:xfrm>
            <a:off x="1619672" y="1628800"/>
            <a:ext cx="6118448" cy="470640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normAutofit/>
          </a:bodyPr>
          <a:lstStyle/>
          <a:p>
            <a:pPr algn="l" eaLnBrk="1" hangingPunct="1"/>
            <a:r>
              <a:rPr lang="en-US" sz="3600" dirty="0" smtClean="0">
                <a:latin typeface="Times New Roman" pitchFamily="18" charset="0"/>
                <a:cs typeface="Times New Roman" pitchFamily="18" charset="0"/>
              </a:rPr>
              <a:t>Old Streams</a:t>
            </a:r>
          </a:p>
        </p:txBody>
      </p:sp>
      <p:sp>
        <p:nvSpPr>
          <p:cNvPr id="31747" name="Rectangle 3"/>
          <p:cNvSpPr>
            <a:spLocks noGrp="1" noChangeArrowheads="1"/>
          </p:cNvSpPr>
          <p:nvPr>
            <p:ph idx="1"/>
          </p:nvPr>
        </p:nvSpPr>
        <p:spPr/>
        <p:txBody>
          <a:bodyPr/>
          <a:lstStyle/>
          <a:p>
            <a:pPr eaLnBrk="1" hangingPunct="1">
              <a:lnSpc>
                <a:spcPct val="90000"/>
              </a:lnSpc>
            </a:pPr>
            <a:r>
              <a:rPr lang="en-US" dirty="0" smtClean="0">
                <a:latin typeface="Times New Roman" pitchFamily="18" charset="0"/>
                <a:cs typeface="Times New Roman" pitchFamily="18" charset="0"/>
              </a:rPr>
              <a:t>Gradient becomes extremely small and only the finest of sediments can be moved.</a:t>
            </a:r>
          </a:p>
          <a:p>
            <a:pPr eaLnBrk="1" hangingPunct="1">
              <a:lnSpc>
                <a:spcPct val="90000"/>
              </a:lnSpc>
            </a:pPr>
            <a:r>
              <a:rPr lang="en-US" dirty="0" smtClean="0">
                <a:latin typeface="Times New Roman" pitchFamily="18" charset="0"/>
                <a:cs typeface="Times New Roman" pitchFamily="18" charset="0"/>
              </a:rPr>
              <a:t>During times of peak flow the banks will overflow and flood the nearby portions of its valley.</a:t>
            </a:r>
          </a:p>
          <a:p>
            <a:pPr eaLnBrk="1" hangingPunct="1">
              <a:lnSpc>
                <a:spcPct val="90000"/>
              </a:lnSpc>
            </a:pPr>
            <a:r>
              <a:rPr lang="en-US" dirty="0" smtClean="0">
                <a:latin typeface="Times New Roman" pitchFamily="18" charset="0"/>
                <a:cs typeface="Times New Roman" pitchFamily="18" charset="0"/>
              </a:rPr>
              <a:t>When the flow subsides a layer of silt and clay is left behind on the valley surface, this is the </a:t>
            </a:r>
            <a:r>
              <a:rPr lang="en-US" b="1" dirty="0" smtClean="0">
                <a:latin typeface="Times New Roman" pitchFamily="18" charset="0"/>
                <a:cs typeface="Times New Roman" pitchFamily="18" charset="0"/>
              </a:rPr>
              <a:t>flood plain.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1746"/>
                                        </p:tgtEl>
                                        <p:attrNameLst>
                                          <p:attrName>style.visibility</p:attrName>
                                        </p:attrNameLst>
                                      </p:cBhvr>
                                      <p:to>
                                        <p:strVal val="visible"/>
                                      </p:to>
                                    </p:set>
                                    <p:anim calcmode="lin" valueType="num">
                                      <p:cBhvr additive="base">
                                        <p:cTn id="7" dur="500" fill="hold"/>
                                        <p:tgtEl>
                                          <p:spTgt spid="31746"/>
                                        </p:tgtEl>
                                        <p:attrNameLst>
                                          <p:attrName>ppt_x</p:attrName>
                                        </p:attrNameLst>
                                      </p:cBhvr>
                                      <p:tavLst>
                                        <p:tav tm="0">
                                          <p:val>
                                            <p:strVal val="0-#ppt_w/2"/>
                                          </p:val>
                                        </p:tav>
                                        <p:tav tm="100000">
                                          <p:val>
                                            <p:strVal val="#ppt_x"/>
                                          </p:val>
                                        </p:tav>
                                      </p:tavLst>
                                    </p:anim>
                                    <p:anim calcmode="lin" valueType="num">
                                      <p:cBhvr additive="base">
                                        <p:cTn id="8" dur="500" fill="hold"/>
                                        <p:tgtEl>
                                          <p:spTgt spid="3174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4" presetClass="entr" presetSubtype="0" fill="hold" grpId="0" nodeType="clickEffect">
                                  <p:stCondLst>
                                    <p:cond delay="0"/>
                                  </p:stCondLst>
                                  <p:childTnLst>
                                    <p:set>
                                      <p:cBhvr>
                                        <p:cTn id="12" dur="1" fill="hold">
                                          <p:stCondLst>
                                            <p:cond delay="499"/>
                                          </p:stCondLst>
                                        </p:cTn>
                                        <p:tgtEl>
                                          <p:spTgt spid="31747">
                                            <p:txEl>
                                              <p:pRg st="0" end="0"/>
                                            </p:txEl>
                                          </p:spTgt>
                                        </p:tgtEl>
                                        <p:attrNameLst>
                                          <p:attrName>style.visibility</p:attrName>
                                        </p:attrNameLst>
                                      </p:cBhvr>
                                      <p:to>
                                        <p:strVal val="visible"/>
                                      </p:to>
                                    </p:set>
                                    <p:anim to="" calcmode="lin" valueType="num">
                                      <p:cBhvr>
                                        <p:cTn id="13" dur="1" fill="hold"/>
                                        <p:tgtEl>
                                          <p:spTgt spid="31747">
                                            <p:txEl>
                                              <p:pRg st="0" end="0"/>
                                            </p:txEl>
                                          </p:spTgt>
                                        </p:tgtEl>
                                        <p:attrNameLst>
                                          <p:attrName/>
                                        </p:attrNameLst>
                                      </p:cBhvr>
                                    </p:anim>
                                  </p:childTnLst>
                                </p:cTn>
                              </p:par>
                            </p:childTnLst>
                          </p:cTn>
                        </p:par>
                      </p:childTnLst>
                    </p:cTn>
                  </p:par>
                  <p:par>
                    <p:cTn id="14" fill="hold">
                      <p:stCondLst>
                        <p:cond delay="indefinite"/>
                      </p:stCondLst>
                      <p:childTnLst>
                        <p:par>
                          <p:cTn id="15" fill="hold">
                            <p:stCondLst>
                              <p:cond delay="0"/>
                            </p:stCondLst>
                            <p:childTnLst>
                              <p:par>
                                <p:cTn id="16" presetID="24" presetClass="entr" presetSubtype="0" fill="hold" grpId="0" nodeType="clickEffect">
                                  <p:stCondLst>
                                    <p:cond delay="0"/>
                                  </p:stCondLst>
                                  <p:childTnLst>
                                    <p:set>
                                      <p:cBhvr>
                                        <p:cTn id="17" dur="1" fill="hold">
                                          <p:stCondLst>
                                            <p:cond delay="499"/>
                                          </p:stCondLst>
                                        </p:cTn>
                                        <p:tgtEl>
                                          <p:spTgt spid="31747">
                                            <p:txEl>
                                              <p:pRg st="1" end="1"/>
                                            </p:txEl>
                                          </p:spTgt>
                                        </p:tgtEl>
                                        <p:attrNameLst>
                                          <p:attrName>style.visibility</p:attrName>
                                        </p:attrNameLst>
                                      </p:cBhvr>
                                      <p:to>
                                        <p:strVal val="visible"/>
                                      </p:to>
                                    </p:set>
                                    <p:anim to="" calcmode="lin" valueType="num">
                                      <p:cBhvr>
                                        <p:cTn id="18" dur="1" fill="hold"/>
                                        <p:tgtEl>
                                          <p:spTgt spid="31747">
                                            <p:txEl>
                                              <p:pRg st="1" end="1"/>
                                            </p:txEl>
                                          </p:spTgt>
                                        </p:tgtEl>
                                        <p:attrNameLst>
                                          <p:attrName/>
                                        </p:attrNameLst>
                                      </p:cBhvr>
                                    </p:anim>
                                  </p:childTnLst>
                                </p:cTn>
                              </p:par>
                            </p:childTnLst>
                          </p:cTn>
                        </p:par>
                      </p:childTnLst>
                    </p:cTn>
                  </p:par>
                  <p:par>
                    <p:cTn id="19" fill="hold">
                      <p:stCondLst>
                        <p:cond delay="indefinite"/>
                      </p:stCondLst>
                      <p:childTnLst>
                        <p:par>
                          <p:cTn id="20" fill="hold">
                            <p:stCondLst>
                              <p:cond delay="0"/>
                            </p:stCondLst>
                            <p:childTnLst>
                              <p:par>
                                <p:cTn id="21" presetID="24" presetClass="entr" presetSubtype="0" fill="hold" grpId="0" nodeType="clickEffect">
                                  <p:stCondLst>
                                    <p:cond delay="0"/>
                                  </p:stCondLst>
                                  <p:childTnLst>
                                    <p:set>
                                      <p:cBhvr>
                                        <p:cTn id="22" dur="1" fill="hold">
                                          <p:stCondLst>
                                            <p:cond delay="499"/>
                                          </p:stCondLst>
                                        </p:cTn>
                                        <p:tgtEl>
                                          <p:spTgt spid="31747">
                                            <p:txEl>
                                              <p:pRg st="2" end="2"/>
                                            </p:txEl>
                                          </p:spTgt>
                                        </p:tgtEl>
                                        <p:attrNameLst>
                                          <p:attrName>style.visibility</p:attrName>
                                        </p:attrNameLst>
                                      </p:cBhvr>
                                      <p:to>
                                        <p:strVal val="visible"/>
                                      </p:to>
                                    </p:set>
                                    <p:anim to="" calcmode="lin" valueType="num">
                                      <p:cBhvr>
                                        <p:cTn id="23" dur="1" fill="hold"/>
                                        <p:tgtEl>
                                          <p:spTgt spid="31747">
                                            <p:txEl>
                                              <p:pRg st="2" end="2"/>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6" grpId="0" autoUpdateAnimBg="0"/>
      <p:bldP spid="31747" grpId="0" build="p" bldLvl="5" autoUpdateAnimBg="0"/>
    </p:bldLst>
  </p:timing>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normAutofit/>
          </a:bodyPr>
          <a:lstStyle/>
          <a:p>
            <a:pPr algn="l" eaLnBrk="1" hangingPunct="1"/>
            <a:r>
              <a:rPr lang="en-US" sz="3200" b="1" dirty="0" smtClean="0">
                <a:latin typeface="Times New Roman" pitchFamily="18" charset="0"/>
                <a:cs typeface="Times New Roman" pitchFamily="18" charset="0"/>
              </a:rPr>
              <a:t>Water Velocity in a meander</a:t>
            </a:r>
          </a:p>
        </p:txBody>
      </p:sp>
      <p:sp>
        <p:nvSpPr>
          <p:cNvPr id="36867" name="Rectangle 3"/>
          <p:cNvSpPr>
            <a:spLocks noGrp="1" noChangeArrowheads="1"/>
          </p:cNvSpPr>
          <p:nvPr>
            <p:ph idx="1"/>
          </p:nvPr>
        </p:nvSpPr>
        <p:spPr/>
        <p:txBody>
          <a:bodyPr/>
          <a:lstStyle/>
          <a:p>
            <a:pPr eaLnBrk="1" hangingPunct="1"/>
            <a:r>
              <a:rPr lang="en-US" smtClean="0"/>
              <a:t>Water velocity is greatest along the outside curve of a meander. Here erosion is dominant.</a:t>
            </a:r>
          </a:p>
          <a:p>
            <a:pPr eaLnBrk="1" hangingPunct="1"/>
            <a:endParaRPr lang="en-US" smtClean="0"/>
          </a:p>
          <a:p>
            <a:pPr eaLnBrk="1" hangingPunct="1"/>
            <a:r>
              <a:rPr lang="en-US" smtClean="0"/>
              <a:t>Water velocity is slowest along the inside of a meander. Here deposition is dominant.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6866"/>
                                        </p:tgtEl>
                                        <p:attrNameLst>
                                          <p:attrName>style.visibility</p:attrName>
                                        </p:attrNameLst>
                                      </p:cBhvr>
                                      <p:to>
                                        <p:strVal val="visible"/>
                                      </p:to>
                                    </p:set>
                                    <p:anim calcmode="lin" valueType="num">
                                      <p:cBhvr additive="base">
                                        <p:cTn id="7" dur="500" fill="hold"/>
                                        <p:tgtEl>
                                          <p:spTgt spid="36866"/>
                                        </p:tgtEl>
                                        <p:attrNameLst>
                                          <p:attrName>ppt_x</p:attrName>
                                        </p:attrNameLst>
                                      </p:cBhvr>
                                      <p:tavLst>
                                        <p:tav tm="0">
                                          <p:val>
                                            <p:strVal val="0-#ppt_w/2"/>
                                          </p:val>
                                        </p:tav>
                                        <p:tav tm="100000">
                                          <p:val>
                                            <p:strVal val="#ppt_x"/>
                                          </p:val>
                                        </p:tav>
                                      </p:tavLst>
                                    </p:anim>
                                    <p:anim calcmode="lin" valueType="num">
                                      <p:cBhvr additive="base">
                                        <p:cTn id="8" dur="500" fill="hold"/>
                                        <p:tgtEl>
                                          <p:spTgt spid="3686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4" presetClass="entr" presetSubtype="0" fill="hold" grpId="0" nodeType="clickEffect">
                                  <p:stCondLst>
                                    <p:cond delay="0"/>
                                  </p:stCondLst>
                                  <p:childTnLst>
                                    <p:set>
                                      <p:cBhvr>
                                        <p:cTn id="12" dur="1" fill="hold">
                                          <p:stCondLst>
                                            <p:cond delay="499"/>
                                          </p:stCondLst>
                                        </p:cTn>
                                        <p:tgtEl>
                                          <p:spTgt spid="36867">
                                            <p:txEl>
                                              <p:pRg st="0" end="0"/>
                                            </p:txEl>
                                          </p:spTgt>
                                        </p:tgtEl>
                                        <p:attrNameLst>
                                          <p:attrName>style.visibility</p:attrName>
                                        </p:attrNameLst>
                                      </p:cBhvr>
                                      <p:to>
                                        <p:strVal val="visible"/>
                                      </p:to>
                                    </p:set>
                                    <p:anim to="" calcmode="lin" valueType="num">
                                      <p:cBhvr>
                                        <p:cTn id="13" dur="1" fill="hold"/>
                                        <p:tgtEl>
                                          <p:spTgt spid="36867">
                                            <p:txEl>
                                              <p:pRg st="0" end="0"/>
                                            </p:txEl>
                                          </p:spTgt>
                                        </p:tgtEl>
                                        <p:attrNameLst>
                                          <p:attrName/>
                                        </p:attrNameLst>
                                      </p:cBhvr>
                                    </p:anim>
                                  </p:childTnLst>
                                </p:cTn>
                              </p:par>
                            </p:childTnLst>
                          </p:cTn>
                        </p:par>
                      </p:childTnLst>
                    </p:cTn>
                  </p:par>
                  <p:par>
                    <p:cTn id="14" fill="hold">
                      <p:stCondLst>
                        <p:cond delay="indefinite"/>
                      </p:stCondLst>
                      <p:childTnLst>
                        <p:par>
                          <p:cTn id="15" fill="hold">
                            <p:stCondLst>
                              <p:cond delay="0"/>
                            </p:stCondLst>
                            <p:childTnLst>
                              <p:par>
                                <p:cTn id="16" presetID="24" presetClass="entr" presetSubtype="0" fill="hold" grpId="0" nodeType="clickEffect">
                                  <p:stCondLst>
                                    <p:cond delay="0"/>
                                  </p:stCondLst>
                                  <p:childTnLst>
                                    <p:set>
                                      <p:cBhvr>
                                        <p:cTn id="17" dur="1" fill="hold">
                                          <p:stCondLst>
                                            <p:cond delay="499"/>
                                          </p:stCondLst>
                                        </p:cTn>
                                        <p:tgtEl>
                                          <p:spTgt spid="36867">
                                            <p:txEl>
                                              <p:pRg st="2" end="2"/>
                                            </p:txEl>
                                          </p:spTgt>
                                        </p:tgtEl>
                                        <p:attrNameLst>
                                          <p:attrName>style.visibility</p:attrName>
                                        </p:attrNameLst>
                                      </p:cBhvr>
                                      <p:to>
                                        <p:strVal val="visible"/>
                                      </p:to>
                                    </p:set>
                                    <p:anim to="" calcmode="lin" valueType="num">
                                      <p:cBhvr>
                                        <p:cTn id="18" dur="1" fill="hold"/>
                                        <p:tgtEl>
                                          <p:spTgt spid="36867">
                                            <p:txEl>
                                              <p:pRg st="2" end="2"/>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66" grpId="0" autoUpdateAnimBg="0"/>
      <p:bldP spid="36867" grpId="0" build="p" bldLvl="5" autoUpdateAnimBg="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1026" descr="old4"/>
          <p:cNvPicPr>
            <a:picLocks noChangeAspect="1" noChangeArrowheads="1"/>
          </p:cNvPicPr>
          <p:nvPr/>
        </p:nvPicPr>
        <p:blipFill>
          <a:blip r:embed="rId2" cstate="print"/>
          <a:srcRect/>
          <a:stretch>
            <a:fillRect/>
          </a:stretch>
        </p:blipFill>
        <p:spPr bwMode="auto">
          <a:xfrm>
            <a:off x="2209800" y="228600"/>
            <a:ext cx="4778375" cy="6248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6" descr="msotw9_temp0"/>
          <p:cNvPicPr>
            <a:picLocks noChangeAspect="1" noChangeArrowheads="1"/>
          </p:cNvPicPr>
          <p:nvPr/>
        </p:nvPicPr>
        <p:blipFill>
          <a:blip r:embed="rId2" cstate="print"/>
          <a:srcRect/>
          <a:stretch>
            <a:fillRect/>
          </a:stretch>
        </p:blipFill>
        <p:spPr bwMode="auto">
          <a:xfrm>
            <a:off x="304800" y="304800"/>
            <a:ext cx="3705225" cy="6019800"/>
          </a:xfrm>
          <a:prstGeom prst="rect">
            <a:avLst/>
          </a:prstGeom>
          <a:noFill/>
          <a:ln w="9525">
            <a:noFill/>
            <a:miter lim="800000"/>
            <a:headEnd/>
            <a:tailEnd/>
          </a:ln>
        </p:spPr>
      </p:pic>
      <p:pic>
        <p:nvPicPr>
          <p:cNvPr id="25603" name="Picture 7" descr="msotw9_temp0"/>
          <p:cNvPicPr>
            <a:picLocks noChangeAspect="1" noChangeArrowheads="1"/>
          </p:cNvPicPr>
          <p:nvPr/>
        </p:nvPicPr>
        <p:blipFill>
          <a:blip r:embed="rId3" cstate="print"/>
          <a:srcRect/>
          <a:stretch>
            <a:fillRect/>
          </a:stretch>
        </p:blipFill>
        <p:spPr bwMode="auto">
          <a:xfrm>
            <a:off x="4891088" y="381000"/>
            <a:ext cx="3808412" cy="60198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Freeform 3"/>
          <p:cNvSpPr>
            <a:spLocks/>
          </p:cNvSpPr>
          <p:nvPr/>
        </p:nvSpPr>
        <p:spPr bwMode="auto">
          <a:xfrm>
            <a:off x="1003300" y="1371600"/>
            <a:ext cx="7924800" cy="2019300"/>
          </a:xfrm>
          <a:custGeom>
            <a:avLst/>
            <a:gdLst/>
            <a:ahLst/>
            <a:cxnLst>
              <a:cxn ang="0">
                <a:pos x="40" y="0"/>
              </a:cxn>
              <a:cxn ang="0">
                <a:pos x="280" y="768"/>
              </a:cxn>
              <a:cxn ang="0">
                <a:pos x="1720" y="432"/>
              </a:cxn>
              <a:cxn ang="0">
                <a:pos x="2680" y="432"/>
              </a:cxn>
              <a:cxn ang="0">
                <a:pos x="3448" y="960"/>
              </a:cxn>
              <a:cxn ang="0">
                <a:pos x="4312" y="1152"/>
              </a:cxn>
              <a:cxn ang="0">
                <a:pos x="4888" y="240"/>
              </a:cxn>
              <a:cxn ang="0">
                <a:pos x="4936" y="144"/>
              </a:cxn>
            </a:cxnLst>
            <a:rect l="0" t="0" r="r" b="b"/>
            <a:pathLst>
              <a:path w="4992" h="1272">
                <a:moveTo>
                  <a:pt x="40" y="0"/>
                </a:moveTo>
                <a:cubicBezTo>
                  <a:pt x="20" y="348"/>
                  <a:pt x="0" y="696"/>
                  <a:pt x="280" y="768"/>
                </a:cubicBezTo>
                <a:cubicBezTo>
                  <a:pt x="560" y="840"/>
                  <a:pt x="1320" y="488"/>
                  <a:pt x="1720" y="432"/>
                </a:cubicBezTo>
                <a:cubicBezTo>
                  <a:pt x="2120" y="376"/>
                  <a:pt x="2392" y="344"/>
                  <a:pt x="2680" y="432"/>
                </a:cubicBezTo>
                <a:cubicBezTo>
                  <a:pt x="2968" y="520"/>
                  <a:pt x="3176" y="840"/>
                  <a:pt x="3448" y="960"/>
                </a:cubicBezTo>
                <a:cubicBezTo>
                  <a:pt x="3720" y="1080"/>
                  <a:pt x="4072" y="1272"/>
                  <a:pt x="4312" y="1152"/>
                </a:cubicBezTo>
                <a:cubicBezTo>
                  <a:pt x="4552" y="1032"/>
                  <a:pt x="4784" y="408"/>
                  <a:pt x="4888" y="240"/>
                </a:cubicBezTo>
                <a:cubicBezTo>
                  <a:pt x="4992" y="72"/>
                  <a:pt x="4964" y="108"/>
                  <a:pt x="4936" y="144"/>
                </a:cubicBezTo>
              </a:path>
            </a:pathLst>
          </a:custGeom>
          <a:noFill/>
          <a:ln w="9525">
            <a:solidFill>
              <a:schemeClr val="tx1"/>
            </a:solidFill>
            <a:round/>
            <a:headEnd/>
            <a:tailEnd/>
          </a:ln>
          <a:effectLst/>
        </p:spPr>
        <p:txBody>
          <a:bodyPr/>
          <a:lstStyle/>
          <a:p>
            <a:pPr>
              <a:defRPr/>
            </a:pPr>
            <a:endParaRPr lang="en-US">
              <a:solidFill>
                <a:prstClr val="black"/>
              </a:solidFill>
            </a:endParaRPr>
          </a:p>
        </p:txBody>
      </p:sp>
      <p:sp>
        <p:nvSpPr>
          <p:cNvPr id="37892" name="Freeform 4"/>
          <p:cNvSpPr>
            <a:spLocks/>
          </p:cNvSpPr>
          <p:nvPr/>
        </p:nvSpPr>
        <p:spPr bwMode="auto">
          <a:xfrm>
            <a:off x="165100" y="1524000"/>
            <a:ext cx="9055100" cy="2743200"/>
          </a:xfrm>
          <a:custGeom>
            <a:avLst/>
            <a:gdLst/>
            <a:ahLst/>
            <a:cxnLst>
              <a:cxn ang="0">
                <a:pos x="88" y="0"/>
              </a:cxn>
              <a:cxn ang="0">
                <a:pos x="88" y="720"/>
              </a:cxn>
              <a:cxn ang="0">
                <a:pos x="616" y="1344"/>
              </a:cxn>
              <a:cxn ang="0">
                <a:pos x="2008" y="960"/>
              </a:cxn>
              <a:cxn ang="0">
                <a:pos x="2488" y="768"/>
              </a:cxn>
              <a:cxn ang="0">
                <a:pos x="3400" y="912"/>
              </a:cxn>
              <a:cxn ang="0">
                <a:pos x="4408" y="1632"/>
              </a:cxn>
              <a:cxn ang="0">
                <a:pos x="5320" y="1488"/>
              </a:cxn>
              <a:cxn ang="0">
                <a:pos x="5704" y="672"/>
              </a:cxn>
            </a:cxnLst>
            <a:rect l="0" t="0" r="r" b="b"/>
            <a:pathLst>
              <a:path w="5704" h="1728">
                <a:moveTo>
                  <a:pt x="88" y="0"/>
                </a:moveTo>
                <a:cubicBezTo>
                  <a:pt x="44" y="248"/>
                  <a:pt x="0" y="496"/>
                  <a:pt x="88" y="720"/>
                </a:cubicBezTo>
                <a:cubicBezTo>
                  <a:pt x="176" y="944"/>
                  <a:pt x="296" y="1304"/>
                  <a:pt x="616" y="1344"/>
                </a:cubicBezTo>
                <a:cubicBezTo>
                  <a:pt x="936" y="1384"/>
                  <a:pt x="1696" y="1056"/>
                  <a:pt x="2008" y="960"/>
                </a:cubicBezTo>
                <a:cubicBezTo>
                  <a:pt x="2320" y="864"/>
                  <a:pt x="2256" y="776"/>
                  <a:pt x="2488" y="768"/>
                </a:cubicBezTo>
                <a:cubicBezTo>
                  <a:pt x="2720" y="760"/>
                  <a:pt x="3080" y="768"/>
                  <a:pt x="3400" y="912"/>
                </a:cubicBezTo>
                <a:cubicBezTo>
                  <a:pt x="3720" y="1056"/>
                  <a:pt x="4088" y="1536"/>
                  <a:pt x="4408" y="1632"/>
                </a:cubicBezTo>
                <a:cubicBezTo>
                  <a:pt x="4728" y="1728"/>
                  <a:pt x="5104" y="1648"/>
                  <a:pt x="5320" y="1488"/>
                </a:cubicBezTo>
                <a:cubicBezTo>
                  <a:pt x="5536" y="1328"/>
                  <a:pt x="5620" y="1000"/>
                  <a:pt x="5704" y="672"/>
                </a:cubicBezTo>
              </a:path>
            </a:pathLst>
          </a:custGeom>
          <a:noFill/>
          <a:ln w="9525">
            <a:solidFill>
              <a:schemeClr val="tx1"/>
            </a:solidFill>
            <a:round/>
            <a:headEnd/>
            <a:tailEnd/>
          </a:ln>
          <a:effectLst/>
        </p:spPr>
        <p:txBody>
          <a:bodyPr/>
          <a:lstStyle/>
          <a:p>
            <a:pPr>
              <a:defRPr/>
            </a:pPr>
            <a:endParaRPr lang="en-US">
              <a:solidFill>
                <a:prstClr val="black"/>
              </a:solidFill>
            </a:endParaRPr>
          </a:p>
        </p:txBody>
      </p:sp>
      <p:sp>
        <p:nvSpPr>
          <p:cNvPr id="37893" name="Line 5"/>
          <p:cNvSpPr>
            <a:spLocks noChangeShapeType="1"/>
          </p:cNvSpPr>
          <p:nvPr/>
        </p:nvSpPr>
        <p:spPr bwMode="auto">
          <a:xfrm flipH="1">
            <a:off x="1447800" y="1600200"/>
            <a:ext cx="457200" cy="685800"/>
          </a:xfrm>
          <a:prstGeom prst="line">
            <a:avLst/>
          </a:prstGeom>
          <a:noFill/>
          <a:ln w="9525">
            <a:solidFill>
              <a:schemeClr val="tx1"/>
            </a:solidFill>
            <a:round/>
            <a:headEnd/>
            <a:tailEnd type="triangle" w="med" len="med"/>
          </a:ln>
          <a:effectLst/>
        </p:spPr>
        <p:txBody>
          <a:bodyPr/>
          <a:lstStyle/>
          <a:p>
            <a:pPr>
              <a:defRPr/>
            </a:pPr>
            <a:endParaRPr lang="en-US">
              <a:solidFill>
                <a:prstClr val="black"/>
              </a:solidFill>
            </a:endParaRPr>
          </a:p>
        </p:txBody>
      </p:sp>
      <p:sp>
        <p:nvSpPr>
          <p:cNvPr id="28677" name="Text Box 6"/>
          <p:cNvSpPr txBox="1">
            <a:spLocks noChangeArrowheads="1"/>
          </p:cNvSpPr>
          <p:nvPr/>
        </p:nvSpPr>
        <p:spPr bwMode="auto">
          <a:xfrm>
            <a:off x="609600" y="685800"/>
            <a:ext cx="3429000" cy="822325"/>
          </a:xfrm>
          <a:prstGeom prst="rect">
            <a:avLst/>
          </a:prstGeom>
          <a:noFill/>
          <a:ln w="9525">
            <a:noFill/>
            <a:miter lim="800000"/>
            <a:headEnd/>
            <a:tailEnd/>
          </a:ln>
        </p:spPr>
        <p:txBody>
          <a:bodyPr>
            <a:spAutoFit/>
          </a:bodyPr>
          <a:lstStyle/>
          <a:p>
            <a:pPr>
              <a:spcBef>
                <a:spcPct val="50000"/>
              </a:spcBef>
            </a:pPr>
            <a:r>
              <a:rPr lang="en-US" b="1">
                <a:solidFill>
                  <a:prstClr val="black"/>
                </a:solidFill>
              </a:rPr>
              <a:t>Inside of meander: deposition is dominant</a:t>
            </a:r>
          </a:p>
        </p:txBody>
      </p:sp>
      <p:sp>
        <p:nvSpPr>
          <p:cNvPr id="37895" name="Line 7"/>
          <p:cNvSpPr>
            <a:spLocks noChangeShapeType="1"/>
          </p:cNvSpPr>
          <p:nvPr/>
        </p:nvSpPr>
        <p:spPr bwMode="auto">
          <a:xfrm flipV="1">
            <a:off x="304800" y="3886200"/>
            <a:ext cx="762000" cy="990600"/>
          </a:xfrm>
          <a:prstGeom prst="line">
            <a:avLst/>
          </a:prstGeom>
          <a:noFill/>
          <a:ln w="9525">
            <a:solidFill>
              <a:schemeClr val="tx1"/>
            </a:solidFill>
            <a:round/>
            <a:headEnd/>
            <a:tailEnd type="triangle" w="med" len="med"/>
          </a:ln>
          <a:effectLst/>
        </p:spPr>
        <p:txBody>
          <a:bodyPr/>
          <a:lstStyle/>
          <a:p>
            <a:pPr>
              <a:defRPr/>
            </a:pPr>
            <a:endParaRPr lang="en-US">
              <a:solidFill>
                <a:prstClr val="black"/>
              </a:solidFill>
            </a:endParaRPr>
          </a:p>
        </p:txBody>
      </p:sp>
      <p:sp>
        <p:nvSpPr>
          <p:cNvPr id="28679" name="Text Box 8"/>
          <p:cNvSpPr txBox="1">
            <a:spLocks noChangeArrowheads="1"/>
          </p:cNvSpPr>
          <p:nvPr/>
        </p:nvSpPr>
        <p:spPr bwMode="auto">
          <a:xfrm>
            <a:off x="0" y="4800600"/>
            <a:ext cx="2971800" cy="1004888"/>
          </a:xfrm>
          <a:prstGeom prst="rect">
            <a:avLst/>
          </a:prstGeom>
          <a:noFill/>
          <a:ln w="9525">
            <a:noFill/>
            <a:miter lim="800000"/>
            <a:headEnd/>
            <a:tailEnd/>
          </a:ln>
        </p:spPr>
        <p:txBody>
          <a:bodyPr>
            <a:spAutoFit/>
          </a:bodyPr>
          <a:lstStyle/>
          <a:p>
            <a:pPr>
              <a:spcBef>
                <a:spcPct val="50000"/>
              </a:spcBef>
            </a:pPr>
            <a:r>
              <a:rPr lang="en-US" b="1">
                <a:solidFill>
                  <a:prstClr val="black"/>
                </a:solidFill>
              </a:rPr>
              <a:t>Outside of meander</a:t>
            </a:r>
          </a:p>
          <a:p>
            <a:pPr>
              <a:spcBef>
                <a:spcPct val="50000"/>
              </a:spcBef>
            </a:pPr>
            <a:r>
              <a:rPr lang="en-US" b="1">
                <a:solidFill>
                  <a:prstClr val="black"/>
                </a:solidFill>
              </a:rPr>
              <a:t>Erosion dominant</a:t>
            </a:r>
          </a:p>
        </p:txBody>
      </p:sp>
      <p:sp>
        <p:nvSpPr>
          <p:cNvPr id="37897" name="Line 9"/>
          <p:cNvSpPr>
            <a:spLocks noChangeShapeType="1"/>
          </p:cNvSpPr>
          <p:nvPr/>
        </p:nvSpPr>
        <p:spPr bwMode="auto">
          <a:xfrm flipV="1">
            <a:off x="4038600" y="2971800"/>
            <a:ext cx="762000" cy="1066800"/>
          </a:xfrm>
          <a:prstGeom prst="line">
            <a:avLst/>
          </a:prstGeom>
          <a:noFill/>
          <a:ln w="9525">
            <a:solidFill>
              <a:schemeClr val="tx1"/>
            </a:solidFill>
            <a:round/>
            <a:headEnd/>
            <a:tailEnd type="triangle" w="med" len="med"/>
          </a:ln>
          <a:effectLst/>
        </p:spPr>
        <p:txBody>
          <a:bodyPr/>
          <a:lstStyle/>
          <a:p>
            <a:pPr>
              <a:defRPr/>
            </a:pPr>
            <a:endParaRPr lang="en-US">
              <a:solidFill>
                <a:prstClr val="black"/>
              </a:solidFill>
            </a:endParaRPr>
          </a:p>
        </p:txBody>
      </p:sp>
      <p:sp>
        <p:nvSpPr>
          <p:cNvPr id="28681" name="Text Box 10"/>
          <p:cNvSpPr txBox="1">
            <a:spLocks noChangeArrowheads="1"/>
          </p:cNvSpPr>
          <p:nvPr/>
        </p:nvSpPr>
        <p:spPr bwMode="auto">
          <a:xfrm>
            <a:off x="3657600" y="4343400"/>
            <a:ext cx="2667000" cy="457200"/>
          </a:xfrm>
          <a:prstGeom prst="rect">
            <a:avLst/>
          </a:prstGeom>
          <a:noFill/>
          <a:ln w="9525">
            <a:noFill/>
            <a:miter lim="800000"/>
            <a:headEnd/>
            <a:tailEnd/>
          </a:ln>
        </p:spPr>
        <p:txBody>
          <a:bodyPr>
            <a:spAutoFit/>
          </a:bodyPr>
          <a:lstStyle/>
          <a:p>
            <a:pPr>
              <a:spcBef>
                <a:spcPct val="50000"/>
              </a:spcBef>
            </a:pPr>
            <a:r>
              <a:rPr lang="en-US">
                <a:solidFill>
                  <a:prstClr val="black"/>
                </a:solidFill>
              </a:rPr>
              <a:t>Inside of meander</a:t>
            </a:r>
          </a:p>
        </p:txBody>
      </p:sp>
      <p:sp>
        <p:nvSpPr>
          <p:cNvPr id="37899" name="Line 11"/>
          <p:cNvSpPr>
            <a:spLocks noChangeShapeType="1"/>
          </p:cNvSpPr>
          <p:nvPr/>
        </p:nvSpPr>
        <p:spPr bwMode="auto">
          <a:xfrm flipH="1">
            <a:off x="4876800" y="1143000"/>
            <a:ext cx="457200" cy="762000"/>
          </a:xfrm>
          <a:prstGeom prst="line">
            <a:avLst/>
          </a:prstGeom>
          <a:noFill/>
          <a:ln w="9525">
            <a:solidFill>
              <a:schemeClr val="tx1"/>
            </a:solidFill>
            <a:round/>
            <a:headEnd/>
            <a:tailEnd type="triangle" w="med" len="med"/>
          </a:ln>
          <a:effectLst/>
        </p:spPr>
        <p:txBody>
          <a:bodyPr/>
          <a:lstStyle/>
          <a:p>
            <a:pPr>
              <a:defRPr/>
            </a:pPr>
            <a:endParaRPr lang="en-US">
              <a:solidFill>
                <a:prstClr val="black"/>
              </a:solidFill>
            </a:endParaRPr>
          </a:p>
        </p:txBody>
      </p:sp>
      <p:sp>
        <p:nvSpPr>
          <p:cNvPr id="28683" name="Text Box 12"/>
          <p:cNvSpPr txBox="1">
            <a:spLocks noChangeArrowheads="1"/>
          </p:cNvSpPr>
          <p:nvPr/>
        </p:nvSpPr>
        <p:spPr bwMode="auto">
          <a:xfrm>
            <a:off x="4953000" y="304800"/>
            <a:ext cx="2133600" cy="822325"/>
          </a:xfrm>
          <a:prstGeom prst="rect">
            <a:avLst/>
          </a:prstGeom>
          <a:noFill/>
          <a:ln w="9525">
            <a:noFill/>
            <a:miter lim="800000"/>
            <a:headEnd/>
            <a:tailEnd/>
          </a:ln>
        </p:spPr>
        <p:txBody>
          <a:bodyPr>
            <a:spAutoFit/>
          </a:bodyPr>
          <a:lstStyle/>
          <a:p>
            <a:pPr>
              <a:spcBef>
                <a:spcPct val="50000"/>
              </a:spcBef>
            </a:pPr>
            <a:r>
              <a:rPr lang="en-US">
                <a:solidFill>
                  <a:prstClr val="black"/>
                </a:solidFill>
              </a:rPr>
              <a:t>Outside of meander</a:t>
            </a:r>
          </a:p>
        </p:txBody>
      </p:sp>
      <p:sp>
        <p:nvSpPr>
          <p:cNvPr id="37901" name="Line 13"/>
          <p:cNvSpPr>
            <a:spLocks noChangeShapeType="1"/>
          </p:cNvSpPr>
          <p:nvPr/>
        </p:nvSpPr>
        <p:spPr bwMode="auto">
          <a:xfrm flipH="1">
            <a:off x="7696200" y="1981200"/>
            <a:ext cx="76200" cy="1143000"/>
          </a:xfrm>
          <a:prstGeom prst="line">
            <a:avLst/>
          </a:prstGeom>
          <a:noFill/>
          <a:ln w="9525">
            <a:solidFill>
              <a:schemeClr val="tx1"/>
            </a:solidFill>
            <a:round/>
            <a:headEnd/>
            <a:tailEnd type="triangle" w="med" len="med"/>
          </a:ln>
          <a:effectLst/>
        </p:spPr>
        <p:txBody>
          <a:bodyPr/>
          <a:lstStyle/>
          <a:p>
            <a:pPr>
              <a:defRPr/>
            </a:pPr>
            <a:endParaRPr lang="en-US">
              <a:solidFill>
                <a:prstClr val="black"/>
              </a:solidFill>
            </a:endParaRPr>
          </a:p>
        </p:txBody>
      </p:sp>
      <p:sp>
        <p:nvSpPr>
          <p:cNvPr id="28685" name="Text Box 14"/>
          <p:cNvSpPr txBox="1">
            <a:spLocks noChangeArrowheads="1"/>
          </p:cNvSpPr>
          <p:nvPr/>
        </p:nvSpPr>
        <p:spPr bwMode="auto">
          <a:xfrm>
            <a:off x="7010400" y="1219200"/>
            <a:ext cx="1676400" cy="822325"/>
          </a:xfrm>
          <a:prstGeom prst="rect">
            <a:avLst/>
          </a:prstGeom>
          <a:noFill/>
          <a:ln w="9525">
            <a:noFill/>
            <a:miter lim="800000"/>
            <a:headEnd/>
            <a:tailEnd/>
          </a:ln>
        </p:spPr>
        <p:txBody>
          <a:bodyPr>
            <a:spAutoFit/>
          </a:bodyPr>
          <a:lstStyle/>
          <a:p>
            <a:pPr>
              <a:spcBef>
                <a:spcPct val="50000"/>
              </a:spcBef>
            </a:pPr>
            <a:r>
              <a:rPr lang="en-US">
                <a:solidFill>
                  <a:prstClr val="black"/>
                </a:solidFill>
              </a:rPr>
              <a:t>Inside of meander</a:t>
            </a:r>
          </a:p>
        </p:txBody>
      </p:sp>
      <p:sp>
        <p:nvSpPr>
          <p:cNvPr id="37904" name="Line 16"/>
          <p:cNvSpPr>
            <a:spLocks noChangeShapeType="1"/>
          </p:cNvSpPr>
          <p:nvPr/>
        </p:nvSpPr>
        <p:spPr bwMode="auto">
          <a:xfrm flipH="1" flipV="1">
            <a:off x="8077200" y="4343400"/>
            <a:ext cx="457200" cy="1066800"/>
          </a:xfrm>
          <a:prstGeom prst="line">
            <a:avLst/>
          </a:prstGeom>
          <a:noFill/>
          <a:ln w="9525">
            <a:solidFill>
              <a:schemeClr val="tx1"/>
            </a:solidFill>
            <a:round/>
            <a:headEnd/>
            <a:tailEnd type="triangle" w="med" len="med"/>
          </a:ln>
          <a:effectLst/>
        </p:spPr>
        <p:txBody>
          <a:bodyPr/>
          <a:lstStyle/>
          <a:p>
            <a:pPr>
              <a:defRPr/>
            </a:pPr>
            <a:endParaRPr lang="en-US">
              <a:solidFill>
                <a:prstClr val="black"/>
              </a:solidFill>
            </a:endParaRPr>
          </a:p>
        </p:txBody>
      </p:sp>
      <p:sp>
        <p:nvSpPr>
          <p:cNvPr id="28687" name="Text Box 17"/>
          <p:cNvSpPr txBox="1">
            <a:spLocks noChangeArrowheads="1"/>
          </p:cNvSpPr>
          <p:nvPr/>
        </p:nvSpPr>
        <p:spPr bwMode="auto">
          <a:xfrm>
            <a:off x="6934200" y="5791200"/>
            <a:ext cx="1981200" cy="822325"/>
          </a:xfrm>
          <a:prstGeom prst="rect">
            <a:avLst/>
          </a:prstGeom>
          <a:noFill/>
          <a:ln w="9525">
            <a:noFill/>
            <a:miter lim="800000"/>
            <a:headEnd/>
            <a:tailEnd/>
          </a:ln>
        </p:spPr>
        <p:txBody>
          <a:bodyPr>
            <a:spAutoFit/>
          </a:bodyPr>
          <a:lstStyle/>
          <a:p>
            <a:pPr>
              <a:spcBef>
                <a:spcPct val="50000"/>
              </a:spcBef>
            </a:pPr>
            <a:r>
              <a:rPr lang="en-US">
                <a:solidFill>
                  <a:prstClr val="black"/>
                </a:solidFill>
              </a:rPr>
              <a:t>Outside of meander</a:t>
            </a:r>
          </a:p>
        </p:txBody>
      </p:sp>
      <p:sp>
        <p:nvSpPr>
          <p:cNvPr id="37906" name="Line 18"/>
          <p:cNvSpPr>
            <a:spLocks noChangeShapeType="1"/>
          </p:cNvSpPr>
          <p:nvPr/>
        </p:nvSpPr>
        <p:spPr bwMode="auto">
          <a:xfrm>
            <a:off x="609600" y="1600200"/>
            <a:ext cx="152400" cy="762000"/>
          </a:xfrm>
          <a:prstGeom prst="line">
            <a:avLst/>
          </a:prstGeom>
          <a:noFill/>
          <a:ln w="9525">
            <a:solidFill>
              <a:srgbClr val="0000FF"/>
            </a:solidFill>
            <a:round/>
            <a:headEnd/>
            <a:tailEnd type="triangle" w="med" len="med"/>
          </a:ln>
          <a:effectLst/>
        </p:spPr>
        <p:txBody>
          <a:bodyPr/>
          <a:lstStyle/>
          <a:p>
            <a:pPr>
              <a:defRPr/>
            </a:pPr>
            <a:endParaRPr lang="en-US">
              <a:solidFill>
                <a:prstClr val="black"/>
              </a:solidFill>
            </a:endParaRPr>
          </a:p>
        </p:txBody>
      </p:sp>
      <p:sp>
        <p:nvSpPr>
          <p:cNvPr id="37907" name="Line 19"/>
          <p:cNvSpPr>
            <a:spLocks noChangeShapeType="1"/>
          </p:cNvSpPr>
          <p:nvPr/>
        </p:nvSpPr>
        <p:spPr bwMode="auto">
          <a:xfrm>
            <a:off x="1066800" y="2971800"/>
            <a:ext cx="762000" cy="76200"/>
          </a:xfrm>
          <a:prstGeom prst="line">
            <a:avLst/>
          </a:prstGeom>
          <a:noFill/>
          <a:ln w="9525">
            <a:solidFill>
              <a:schemeClr val="accent2"/>
            </a:solidFill>
            <a:round/>
            <a:headEnd/>
            <a:tailEnd type="triangle" w="med" len="med"/>
          </a:ln>
          <a:effectLst/>
        </p:spPr>
        <p:txBody>
          <a:bodyPr/>
          <a:lstStyle/>
          <a:p>
            <a:pPr>
              <a:defRPr/>
            </a:pPr>
            <a:endParaRPr lang="en-US">
              <a:solidFill>
                <a:prstClr val="black"/>
              </a:solidFill>
            </a:endParaRPr>
          </a:p>
        </p:txBody>
      </p:sp>
      <p:sp>
        <p:nvSpPr>
          <p:cNvPr id="37908" name="Line 20"/>
          <p:cNvSpPr>
            <a:spLocks noChangeShapeType="1"/>
          </p:cNvSpPr>
          <p:nvPr/>
        </p:nvSpPr>
        <p:spPr bwMode="auto">
          <a:xfrm flipV="1">
            <a:off x="2514600" y="2514600"/>
            <a:ext cx="990600" cy="381000"/>
          </a:xfrm>
          <a:prstGeom prst="line">
            <a:avLst/>
          </a:prstGeom>
          <a:noFill/>
          <a:ln w="9525">
            <a:solidFill>
              <a:schemeClr val="accent2"/>
            </a:solidFill>
            <a:round/>
            <a:headEnd/>
            <a:tailEnd type="triangle" w="med" len="med"/>
          </a:ln>
          <a:effectLst/>
        </p:spPr>
        <p:txBody>
          <a:bodyPr/>
          <a:lstStyle/>
          <a:p>
            <a:pPr>
              <a:defRPr/>
            </a:pPr>
            <a:endParaRPr lang="en-US">
              <a:solidFill>
                <a:prstClr val="black"/>
              </a:solidFill>
            </a:endParaRPr>
          </a:p>
        </p:txBody>
      </p:sp>
      <p:sp>
        <p:nvSpPr>
          <p:cNvPr id="37909" name="Line 21"/>
          <p:cNvSpPr>
            <a:spLocks noChangeShapeType="1"/>
          </p:cNvSpPr>
          <p:nvPr/>
        </p:nvSpPr>
        <p:spPr bwMode="auto">
          <a:xfrm>
            <a:off x="4419600" y="2362200"/>
            <a:ext cx="1143000" cy="228600"/>
          </a:xfrm>
          <a:prstGeom prst="line">
            <a:avLst/>
          </a:prstGeom>
          <a:noFill/>
          <a:ln w="9525">
            <a:solidFill>
              <a:schemeClr val="accent2"/>
            </a:solidFill>
            <a:round/>
            <a:headEnd/>
            <a:tailEnd type="triangle" w="med" len="med"/>
          </a:ln>
          <a:effectLst/>
        </p:spPr>
        <p:txBody>
          <a:bodyPr/>
          <a:lstStyle/>
          <a:p>
            <a:pPr>
              <a:defRPr/>
            </a:pPr>
            <a:endParaRPr lang="en-US">
              <a:solidFill>
                <a:prstClr val="black"/>
              </a:solidFill>
            </a:endParaRPr>
          </a:p>
        </p:txBody>
      </p:sp>
      <p:sp>
        <p:nvSpPr>
          <p:cNvPr id="37910" name="Line 22"/>
          <p:cNvSpPr>
            <a:spLocks noChangeShapeType="1"/>
          </p:cNvSpPr>
          <p:nvPr/>
        </p:nvSpPr>
        <p:spPr bwMode="auto">
          <a:xfrm>
            <a:off x="5943600" y="2819400"/>
            <a:ext cx="838200" cy="609600"/>
          </a:xfrm>
          <a:prstGeom prst="line">
            <a:avLst/>
          </a:prstGeom>
          <a:noFill/>
          <a:ln w="9525">
            <a:solidFill>
              <a:schemeClr val="accent2"/>
            </a:solidFill>
            <a:round/>
            <a:headEnd/>
            <a:tailEnd type="triangle" w="med" len="med"/>
          </a:ln>
          <a:effectLst/>
        </p:spPr>
        <p:txBody>
          <a:bodyPr/>
          <a:lstStyle/>
          <a:p>
            <a:pPr>
              <a:defRPr/>
            </a:pPr>
            <a:endParaRPr lang="en-US">
              <a:solidFill>
                <a:prstClr val="black"/>
              </a:solidFill>
            </a:endParaRPr>
          </a:p>
        </p:txBody>
      </p:sp>
      <p:sp>
        <p:nvSpPr>
          <p:cNvPr id="37911" name="Line 23"/>
          <p:cNvSpPr>
            <a:spLocks noChangeShapeType="1"/>
          </p:cNvSpPr>
          <p:nvPr/>
        </p:nvSpPr>
        <p:spPr bwMode="auto">
          <a:xfrm flipV="1">
            <a:off x="7391400" y="3581400"/>
            <a:ext cx="990600" cy="76200"/>
          </a:xfrm>
          <a:prstGeom prst="line">
            <a:avLst/>
          </a:prstGeom>
          <a:noFill/>
          <a:ln w="9525">
            <a:solidFill>
              <a:schemeClr val="accent2"/>
            </a:solidFill>
            <a:round/>
            <a:headEnd/>
            <a:tailEnd type="triangle" w="med" len="med"/>
          </a:ln>
          <a:effectLst/>
        </p:spPr>
        <p:txBody>
          <a:bodyPr/>
          <a:lstStyle/>
          <a:p>
            <a:pPr>
              <a:defRPr/>
            </a:pPr>
            <a:endParaRPr lang="en-US">
              <a:solidFill>
                <a:prstClr val="black"/>
              </a:solidFill>
            </a:endParaRPr>
          </a:p>
        </p:txBody>
      </p:sp>
      <p:sp>
        <p:nvSpPr>
          <p:cNvPr id="37912" name="Line 24"/>
          <p:cNvSpPr>
            <a:spLocks noChangeShapeType="1"/>
          </p:cNvSpPr>
          <p:nvPr/>
        </p:nvSpPr>
        <p:spPr bwMode="auto">
          <a:xfrm flipV="1">
            <a:off x="8458200" y="2514600"/>
            <a:ext cx="381000" cy="609600"/>
          </a:xfrm>
          <a:prstGeom prst="line">
            <a:avLst/>
          </a:prstGeom>
          <a:noFill/>
          <a:ln w="9525">
            <a:solidFill>
              <a:schemeClr val="accent2"/>
            </a:solidFill>
            <a:round/>
            <a:headEnd/>
            <a:tailEnd type="triangle" w="med" len="med"/>
          </a:ln>
          <a:effectLst/>
        </p:spPr>
        <p:txBody>
          <a:bodyPr/>
          <a:lstStyle/>
          <a:p>
            <a:pPr>
              <a:defRPr/>
            </a:pPr>
            <a:endParaRPr lang="en-US">
              <a:solidFill>
                <a:prstClr val="black"/>
              </a:solidFill>
            </a:endParaRP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0" y="0"/>
            <a:ext cx="8229600" cy="1143000"/>
          </a:xfrm>
        </p:spPr>
        <p:txBody>
          <a:bodyPr/>
          <a:lstStyle/>
          <a:p>
            <a:pPr algn="l" eaLnBrk="1" hangingPunct="1"/>
            <a:r>
              <a:rPr lang="en-US" dirty="0" smtClean="0">
                <a:latin typeface="Times New Roman" pitchFamily="18" charset="0"/>
                <a:cs typeface="Times New Roman" pitchFamily="18" charset="0"/>
              </a:rPr>
              <a:t>Locations of Stages</a:t>
            </a:r>
          </a:p>
        </p:txBody>
      </p:sp>
      <p:sp>
        <p:nvSpPr>
          <p:cNvPr id="34819" name="Rectangle 3"/>
          <p:cNvSpPr>
            <a:spLocks noGrp="1" noChangeArrowheads="1"/>
          </p:cNvSpPr>
          <p:nvPr>
            <p:ph idx="1"/>
          </p:nvPr>
        </p:nvSpPr>
        <p:spPr>
          <a:xfrm>
            <a:off x="467544" y="1556792"/>
            <a:ext cx="8382000" cy="4419600"/>
          </a:xfrm>
        </p:spPr>
        <p:txBody>
          <a:bodyPr>
            <a:normAutofit/>
          </a:bodyPr>
          <a:lstStyle/>
          <a:p>
            <a:pPr eaLnBrk="1" hangingPunct="1">
              <a:lnSpc>
                <a:spcPct val="90000"/>
              </a:lnSpc>
            </a:pPr>
            <a:r>
              <a:rPr lang="en-US" dirty="0" smtClean="0">
                <a:latin typeface="Times New Roman" pitchFamily="18" charset="0"/>
                <a:cs typeface="Times New Roman" pitchFamily="18" charset="0"/>
              </a:rPr>
              <a:t>It is unlikely that any stream is at the same stage of development throughout it entire length.</a:t>
            </a:r>
          </a:p>
          <a:p>
            <a:pPr eaLnBrk="1" hangingPunct="1">
              <a:lnSpc>
                <a:spcPct val="90000"/>
              </a:lnSpc>
            </a:pPr>
            <a:r>
              <a:rPr lang="en-US" dirty="0" smtClean="0">
                <a:latin typeface="Times New Roman" pitchFamily="18" charset="0"/>
                <a:cs typeface="Times New Roman" pitchFamily="18" charset="0"/>
              </a:rPr>
              <a:t>Most streams tend to have the characteristics of youth near their source and of old age near their mouths and to be in the mature stage somewhere in-between..</a:t>
            </a:r>
          </a:p>
          <a:p>
            <a:pPr eaLnBrk="1" hangingPunct="1">
              <a:lnSpc>
                <a:spcPct val="90000"/>
              </a:lnSpc>
            </a:pPr>
            <a:endParaRPr lang="en-US" dirty="0" smtClean="0"/>
          </a:p>
          <a:p>
            <a:pPr eaLnBrk="1" hangingPunct="1">
              <a:lnSpc>
                <a:spcPct val="90000"/>
              </a:lnSpc>
            </a:pPr>
            <a:endParaRPr lang="en-US" dirty="0" smtClean="0"/>
          </a:p>
          <a:p>
            <a:pPr eaLnBrk="1" hangingPunct="1">
              <a:lnSpc>
                <a:spcPct val="90000"/>
              </a:lnSpc>
            </a:pPr>
            <a:endParaRPr lang="en-US"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4818"/>
                                        </p:tgtEl>
                                        <p:attrNameLst>
                                          <p:attrName>style.visibility</p:attrName>
                                        </p:attrNameLst>
                                      </p:cBhvr>
                                      <p:to>
                                        <p:strVal val="visible"/>
                                      </p:to>
                                    </p:set>
                                    <p:anim calcmode="lin" valueType="num">
                                      <p:cBhvr additive="base">
                                        <p:cTn id="7" dur="500" fill="hold"/>
                                        <p:tgtEl>
                                          <p:spTgt spid="34818"/>
                                        </p:tgtEl>
                                        <p:attrNameLst>
                                          <p:attrName>ppt_x</p:attrName>
                                        </p:attrNameLst>
                                      </p:cBhvr>
                                      <p:tavLst>
                                        <p:tav tm="0">
                                          <p:val>
                                            <p:strVal val="0-#ppt_w/2"/>
                                          </p:val>
                                        </p:tav>
                                        <p:tav tm="100000">
                                          <p:val>
                                            <p:strVal val="#ppt_x"/>
                                          </p:val>
                                        </p:tav>
                                      </p:tavLst>
                                    </p:anim>
                                    <p:anim calcmode="lin" valueType="num">
                                      <p:cBhvr additive="base">
                                        <p:cTn id="8" dur="500" fill="hold"/>
                                        <p:tgtEl>
                                          <p:spTgt spid="3481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4" presetClass="entr" presetSubtype="0" fill="hold" grpId="0" nodeType="clickEffect">
                                  <p:stCondLst>
                                    <p:cond delay="0"/>
                                  </p:stCondLst>
                                  <p:childTnLst>
                                    <p:set>
                                      <p:cBhvr>
                                        <p:cTn id="12" dur="1" fill="hold">
                                          <p:stCondLst>
                                            <p:cond delay="499"/>
                                          </p:stCondLst>
                                        </p:cTn>
                                        <p:tgtEl>
                                          <p:spTgt spid="34819">
                                            <p:txEl>
                                              <p:pRg st="0" end="0"/>
                                            </p:txEl>
                                          </p:spTgt>
                                        </p:tgtEl>
                                        <p:attrNameLst>
                                          <p:attrName>style.visibility</p:attrName>
                                        </p:attrNameLst>
                                      </p:cBhvr>
                                      <p:to>
                                        <p:strVal val="visible"/>
                                      </p:to>
                                    </p:set>
                                    <p:anim to="" calcmode="lin" valueType="num">
                                      <p:cBhvr>
                                        <p:cTn id="13" dur="1" fill="hold"/>
                                        <p:tgtEl>
                                          <p:spTgt spid="34819">
                                            <p:txEl>
                                              <p:pRg st="0" end="0"/>
                                            </p:txEl>
                                          </p:spTgt>
                                        </p:tgtEl>
                                        <p:attrNameLst>
                                          <p:attrName/>
                                        </p:attrNameLst>
                                      </p:cBhvr>
                                    </p:anim>
                                  </p:childTnLst>
                                </p:cTn>
                              </p:par>
                            </p:childTnLst>
                          </p:cTn>
                        </p:par>
                      </p:childTnLst>
                    </p:cTn>
                  </p:par>
                  <p:par>
                    <p:cTn id="14" fill="hold">
                      <p:stCondLst>
                        <p:cond delay="indefinite"/>
                      </p:stCondLst>
                      <p:childTnLst>
                        <p:par>
                          <p:cTn id="15" fill="hold">
                            <p:stCondLst>
                              <p:cond delay="0"/>
                            </p:stCondLst>
                            <p:childTnLst>
                              <p:par>
                                <p:cTn id="16" presetID="24" presetClass="entr" presetSubtype="0" fill="hold" grpId="0" nodeType="clickEffect">
                                  <p:stCondLst>
                                    <p:cond delay="0"/>
                                  </p:stCondLst>
                                  <p:childTnLst>
                                    <p:set>
                                      <p:cBhvr>
                                        <p:cTn id="17" dur="1" fill="hold">
                                          <p:stCondLst>
                                            <p:cond delay="499"/>
                                          </p:stCondLst>
                                        </p:cTn>
                                        <p:tgtEl>
                                          <p:spTgt spid="34819">
                                            <p:txEl>
                                              <p:pRg st="1" end="1"/>
                                            </p:txEl>
                                          </p:spTgt>
                                        </p:tgtEl>
                                        <p:attrNameLst>
                                          <p:attrName>style.visibility</p:attrName>
                                        </p:attrNameLst>
                                      </p:cBhvr>
                                      <p:to>
                                        <p:strVal val="visible"/>
                                      </p:to>
                                    </p:set>
                                    <p:anim to="" calcmode="lin" valueType="num">
                                      <p:cBhvr>
                                        <p:cTn id="18" dur="1" fill="hold"/>
                                        <p:tgtEl>
                                          <p:spTgt spid="34819">
                                            <p:txEl>
                                              <p:pRg st="1" end="1"/>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18" grpId="0" autoUpdateAnimBg="0"/>
      <p:bldP spid="34819" grpId="0" build="p" bldLvl="5" autoUpdateAnimBg="0"/>
    </p:bldLst>
  </p:timing>
</p:sld>
</file>

<file path=ppt/slides/slide5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algn="l" eaLnBrk="1" hangingPunct="1"/>
            <a:r>
              <a:rPr lang="en-US" dirty="0" smtClean="0">
                <a:latin typeface="Times New Roman" pitchFamily="18" charset="0"/>
                <a:cs typeface="Times New Roman" pitchFamily="18" charset="0"/>
              </a:rPr>
              <a:t>Wind Erosion</a:t>
            </a:r>
          </a:p>
        </p:txBody>
      </p:sp>
      <p:sp>
        <p:nvSpPr>
          <p:cNvPr id="38915" name="Rectangle 3"/>
          <p:cNvSpPr>
            <a:spLocks noGrp="1" noChangeArrowheads="1"/>
          </p:cNvSpPr>
          <p:nvPr>
            <p:ph idx="1"/>
          </p:nvPr>
        </p:nvSpPr>
        <p:spPr/>
        <p:txBody>
          <a:bodyPr>
            <a:normAutofit/>
          </a:bodyPr>
          <a:lstStyle/>
          <a:p>
            <a:pPr eaLnBrk="1" hangingPunct="1">
              <a:lnSpc>
                <a:spcPct val="90000"/>
              </a:lnSpc>
            </a:pPr>
            <a:r>
              <a:rPr lang="en-US" sz="2800" dirty="0" smtClean="0">
                <a:latin typeface="Times New Roman" pitchFamily="18" charset="0"/>
                <a:cs typeface="Times New Roman" pitchFamily="18" charset="0"/>
              </a:rPr>
              <a:t>Wind erodes dry land much more effectively than it does moist land.</a:t>
            </a:r>
          </a:p>
          <a:p>
            <a:pPr eaLnBrk="1" hangingPunct="1">
              <a:lnSpc>
                <a:spcPct val="90000"/>
              </a:lnSpc>
            </a:pPr>
            <a:r>
              <a:rPr lang="en-US" sz="2800" dirty="0" smtClean="0">
                <a:latin typeface="Times New Roman" pitchFamily="18" charset="0"/>
                <a:cs typeface="Times New Roman" pitchFamily="18" charset="0"/>
              </a:rPr>
              <a:t>As the wind erodes land it carries rock particles along with it, mostly sand, silt, and clay.</a:t>
            </a:r>
          </a:p>
          <a:p>
            <a:pPr eaLnBrk="1" hangingPunct="1">
              <a:lnSpc>
                <a:spcPct val="90000"/>
              </a:lnSpc>
            </a:pPr>
            <a:r>
              <a:rPr lang="en-US" sz="2800" dirty="0" smtClean="0">
                <a:latin typeface="Times New Roman" pitchFamily="18" charset="0"/>
                <a:cs typeface="Times New Roman" pitchFamily="18" charset="0"/>
              </a:rPr>
              <a:t>Sand material is moved along by a </a:t>
            </a:r>
            <a:r>
              <a:rPr lang="en-US" sz="2800" dirty="0" smtClean="0">
                <a:solidFill>
                  <a:srgbClr val="FF0000"/>
                </a:solidFill>
                <a:latin typeface="Times New Roman" pitchFamily="18" charset="0"/>
                <a:cs typeface="Times New Roman" pitchFamily="18" charset="0"/>
              </a:rPr>
              <a:t>number of jumps and bounces</a:t>
            </a:r>
            <a:r>
              <a:rPr lang="en-US" sz="2800" dirty="0" smtClean="0">
                <a:latin typeface="Times New Roman" pitchFamily="18" charset="0"/>
                <a:cs typeface="Times New Roman" pitchFamily="18" charset="0"/>
              </a:rPr>
              <a:t>, much how a pebble is moved along the bottom of a stream bed.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8914"/>
                                        </p:tgtEl>
                                        <p:attrNameLst>
                                          <p:attrName>style.visibility</p:attrName>
                                        </p:attrNameLst>
                                      </p:cBhvr>
                                      <p:to>
                                        <p:strVal val="visible"/>
                                      </p:to>
                                    </p:set>
                                    <p:anim calcmode="lin" valueType="num">
                                      <p:cBhvr additive="base">
                                        <p:cTn id="7" dur="500" fill="hold"/>
                                        <p:tgtEl>
                                          <p:spTgt spid="38914"/>
                                        </p:tgtEl>
                                        <p:attrNameLst>
                                          <p:attrName>ppt_x</p:attrName>
                                        </p:attrNameLst>
                                      </p:cBhvr>
                                      <p:tavLst>
                                        <p:tav tm="0">
                                          <p:val>
                                            <p:strVal val="0-#ppt_w/2"/>
                                          </p:val>
                                        </p:tav>
                                        <p:tav tm="100000">
                                          <p:val>
                                            <p:strVal val="#ppt_x"/>
                                          </p:val>
                                        </p:tav>
                                      </p:tavLst>
                                    </p:anim>
                                    <p:anim calcmode="lin" valueType="num">
                                      <p:cBhvr additive="base">
                                        <p:cTn id="8" dur="500" fill="hold"/>
                                        <p:tgtEl>
                                          <p:spTgt spid="3891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4" presetClass="entr" presetSubtype="0" fill="hold" grpId="0" nodeType="clickEffect">
                                  <p:stCondLst>
                                    <p:cond delay="0"/>
                                  </p:stCondLst>
                                  <p:childTnLst>
                                    <p:set>
                                      <p:cBhvr>
                                        <p:cTn id="12" dur="1" fill="hold">
                                          <p:stCondLst>
                                            <p:cond delay="499"/>
                                          </p:stCondLst>
                                        </p:cTn>
                                        <p:tgtEl>
                                          <p:spTgt spid="38915">
                                            <p:txEl>
                                              <p:pRg st="0" end="0"/>
                                            </p:txEl>
                                          </p:spTgt>
                                        </p:tgtEl>
                                        <p:attrNameLst>
                                          <p:attrName>style.visibility</p:attrName>
                                        </p:attrNameLst>
                                      </p:cBhvr>
                                      <p:to>
                                        <p:strVal val="visible"/>
                                      </p:to>
                                    </p:set>
                                    <p:anim to="" calcmode="lin" valueType="num">
                                      <p:cBhvr>
                                        <p:cTn id="13" dur="1" fill="hold"/>
                                        <p:tgtEl>
                                          <p:spTgt spid="38915">
                                            <p:txEl>
                                              <p:pRg st="0" end="0"/>
                                            </p:txEl>
                                          </p:spTgt>
                                        </p:tgtEl>
                                        <p:attrNameLst>
                                          <p:attrName/>
                                        </p:attrNameLst>
                                      </p:cBhvr>
                                    </p:anim>
                                  </p:childTnLst>
                                </p:cTn>
                              </p:par>
                            </p:childTnLst>
                          </p:cTn>
                        </p:par>
                      </p:childTnLst>
                    </p:cTn>
                  </p:par>
                  <p:par>
                    <p:cTn id="14" fill="hold">
                      <p:stCondLst>
                        <p:cond delay="indefinite"/>
                      </p:stCondLst>
                      <p:childTnLst>
                        <p:par>
                          <p:cTn id="15" fill="hold">
                            <p:stCondLst>
                              <p:cond delay="0"/>
                            </p:stCondLst>
                            <p:childTnLst>
                              <p:par>
                                <p:cTn id="16" presetID="24" presetClass="entr" presetSubtype="0" fill="hold" grpId="0" nodeType="clickEffect">
                                  <p:stCondLst>
                                    <p:cond delay="0"/>
                                  </p:stCondLst>
                                  <p:childTnLst>
                                    <p:set>
                                      <p:cBhvr>
                                        <p:cTn id="17" dur="1" fill="hold">
                                          <p:stCondLst>
                                            <p:cond delay="499"/>
                                          </p:stCondLst>
                                        </p:cTn>
                                        <p:tgtEl>
                                          <p:spTgt spid="38915">
                                            <p:txEl>
                                              <p:pRg st="1" end="1"/>
                                            </p:txEl>
                                          </p:spTgt>
                                        </p:tgtEl>
                                        <p:attrNameLst>
                                          <p:attrName>style.visibility</p:attrName>
                                        </p:attrNameLst>
                                      </p:cBhvr>
                                      <p:to>
                                        <p:strVal val="visible"/>
                                      </p:to>
                                    </p:set>
                                    <p:anim to="" calcmode="lin" valueType="num">
                                      <p:cBhvr>
                                        <p:cTn id="18" dur="1" fill="hold"/>
                                        <p:tgtEl>
                                          <p:spTgt spid="38915">
                                            <p:txEl>
                                              <p:pRg st="1" end="1"/>
                                            </p:txEl>
                                          </p:spTgt>
                                        </p:tgtEl>
                                        <p:attrNameLst>
                                          <p:attrName/>
                                        </p:attrNameLst>
                                      </p:cBhvr>
                                    </p:anim>
                                  </p:childTnLst>
                                </p:cTn>
                              </p:par>
                            </p:childTnLst>
                          </p:cTn>
                        </p:par>
                      </p:childTnLst>
                    </p:cTn>
                  </p:par>
                  <p:par>
                    <p:cTn id="19" fill="hold">
                      <p:stCondLst>
                        <p:cond delay="indefinite"/>
                      </p:stCondLst>
                      <p:childTnLst>
                        <p:par>
                          <p:cTn id="20" fill="hold">
                            <p:stCondLst>
                              <p:cond delay="0"/>
                            </p:stCondLst>
                            <p:childTnLst>
                              <p:par>
                                <p:cTn id="21" presetID="24" presetClass="entr" presetSubtype="0" fill="hold" grpId="0" nodeType="clickEffect">
                                  <p:stCondLst>
                                    <p:cond delay="0"/>
                                  </p:stCondLst>
                                  <p:childTnLst>
                                    <p:set>
                                      <p:cBhvr>
                                        <p:cTn id="22" dur="1" fill="hold">
                                          <p:stCondLst>
                                            <p:cond delay="499"/>
                                          </p:stCondLst>
                                        </p:cTn>
                                        <p:tgtEl>
                                          <p:spTgt spid="38915">
                                            <p:txEl>
                                              <p:pRg st="2" end="2"/>
                                            </p:txEl>
                                          </p:spTgt>
                                        </p:tgtEl>
                                        <p:attrNameLst>
                                          <p:attrName>style.visibility</p:attrName>
                                        </p:attrNameLst>
                                      </p:cBhvr>
                                      <p:to>
                                        <p:strVal val="visible"/>
                                      </p:to>
                                    </p:set>
                                    <p:anim to="" calcmode="lin" valueType="num">
                                      <p:cBhvr>
                                        <p:cTn id="23" dur="1" fill="hold"/>
                                        <p:tgtEl>
                                          <p:spTgt spid="38915">
                                            <p:txEl>
                                              <p:pRg st="2" end="2"/>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14" grpId="0" autoUpdateAnimBg="0"/>
      <p:bldP spid="38915" grpId="0" build="p" bldLvl="5" autoUpdateAnimBg="0"/>
    </p:bldLst>
  </p:timing>
</p:sld>
</file>

<file path=ppt/slides/slide5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939" name="Rectangle 3"/>
          <p:cNvSpPr>
            <a:spLocks noGrp="1" noChangeArrowheads="1"/>
          </p:cNvSpPr>
          <p:nvPr>
            <p:ph idx="1"/>
          </p:nvPr>
        </p:nvSpPr>
        <p:spPr>
          <a:xfrm>
            <a:off x="683568" y="1398984"/>
            <a:ext cx="7772400" cy="5486400"/>
          </a:xfrm>
        </p:spPr>
        <p:txBody>
          <a:bodyPr/>
          <a:lstStyle/>
          <a:p>
            <a:pPr algn="just" eaLnBrk="1" hangingPunct="1"/>
            <a:r>
              <a:rPr lang="en-US" dirty="0" smtClean="0">
                <a:latin typeface="Times New Roman" pitchFamily="18" charset="0"/>
                <a:cs typeface="Times New Roman" pitchFamily="18" charset="0"/>
              </a:rPr>
              <a:t>The grains do not rise higher than about 1meter, and they move in the same direction the wind is blowing.</a:t>
            </a:r>
          </a:p>
          <a:p>
            <a:pPr algn="just" eaLnBrk="1" hangingPunct="1"/>
            <a:r>
              <a:rPr lang="en-US" dirty="0" smtClean="0">
                <a:latin typeface="Times New Roman" pitchFamily="18" charset="0"/>
                <a:cs typeface="Times New Roman" pitchFamily="18" charset="0"/>
              </a:rPr>
              <a:t>Dust particles (silt and clay) can be carried along great distances and at greater heights than sand particles</a:t>
            </a:r>
          </a:p>
        </p:txBody>
      </p:sp>
      <p:sp>
        <p:nvSpPr>
          <p:cNvPr id="3" name="Rectangle 2"/>
          <p:cNvSpPr>
            <a:spLocks noGrp="1" noChangeArrowheads="1"/>
          </p:cNvSpPr>
          <p:nvPr>
            <p:ph type="title"/>
          </p:nvPr>
        </p:nvSpPr>
        <p:spPr>
          <a:xfrm>
            <a:off x="395536" y="0"/>
            <a:ext cx="8229600" cy="1143000"/>
          </a:xfrm>
        </p:spPr>
        <p:txBody>
          <a:bodyPr/>
          <a:lstStyle/>
          <a:p>
            <a:pPr algn="l" eaLnBrk="1" hangingPunct="1"/>
            <a:r>
              <a:rPr lang="en-US" dirty="0" smtClean="0">
                <a:latin typeface="Times New Roman" pitchFamily="18" charset="0"/>
                <a:cs typeface="Times New Roman" pitchFamily="18" charset="0"/>
              </a:rPr>
              <a:t>Wind Erosion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grpId="0" nodeType="clickEffect">
                                  <p:stCondLst>
                                    <p:cond delay="0"/>
                                  </p:stCondLst>
                                  <p:childTnLst>
                                    <p:set>
                                      <p:cBhvr>
                                        <p:cTn id="6" dur="1" fill="hold">
                                          <p:stCondLst>
                                            <p:cond delay="499"/>
                                          </p:stCondLst>
                                        </p:cTn>
                                        <p:tgtEl>
                                          <p:spTgt spid="39939">
                                            <p:txEl>
                                              <p:pRg st="0" end="0"/>
                                            </p:txEl>
                                          </p:spTgt>
                                        </p:tgtEl>
                                        <p:attrNameLst>
                                          <p:attrName>style.visibility</p:attrName>
                                        </p:attrNameLst>
                                      </p:cBhvr>
                                      <p:to>
                                        <p:strVal val="visible"/>
                                      </p:to>
                                    </p:set>
                                    <p:anim to="" calcmode="lin" valueType="num">
                                      <p:cBhvr>
                                        <p:cTn id="7" dur="1" fill="hold"/>
                                        <p:tgtEl>
                                          <p:spTgt spid="39939">
                                            <p:txEl>
                                              <p:pRg st="0" end="0"/>
                                            </p:txEl>
                                          </p:spTgt>
                                        </p:tgtEl>
                                        <p:attrNameLst>
                                          <p:attrName/>
                                        </p:attrNameLst>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grpId="0" nodeType="clickEffect">
                                  <p:stCondLst>
                                    <p:cond delay="0"/>
                                  </p:stCondLst>
                                  <p:childTnLst>
                                    <p:set>
                                      <p:cBhvr>
                                        <p:cTn id="11" dur="1" fill="hold">
                                          <p:stCondLst>
                                            <p:cond delay="499"/>
                                          </p:stCondLst>
                                        </p:cTn>
                                        <p:tgtEl>
                                          <p:spTgt spid="39939">
                                            <p:txEl>
                                              <p:pRg st="1" end="1"/>
                                            </p:txEl>
                                          </p:spTgt>
                                        </p:tgtEl>
                                        <p:attrNameLst>
                                          <p:attrName>style.visibility</p:attrName>
                                        </p:attrNameLst>
                                      </p:cBhvr>
                                      <p:to>
                                        <p:strVal val="visible"/>
                                      </p:to>
                                    </p:set>
                                    <p:anim to="" calcmode="lin" valueType="num">
                                      <p:cBhvr>
                                        <p:cTn id="12" dur="1" fill="hold"/>
                                        <p:tgtEl>
                                          <p:spTgt spid="39939">
                                            <p:txEl>
                                              <p:pRg st="1" end="1"/>
                                            </p:txEl>
                                          </p:spTgt>
                                        </p:tgtEl>
                                        <p:attrNameLst>
                                          <p:attrName/>
                                        </p:attrNameLst>
                                      </p:cBhvr>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0-#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39" grpId="0" build="p" bldLvl="5" autoUpdateAnimBg="0"/>
      <p:bldP spid="3" grpId="0" autoUpdateAnimBg="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1026" descr="msotw9_temp0"/>
          <p:cNvPicPr>
            <a:picLocks noChangeAspect="1" noChangeArrowheads="1"/>
          </p:cNvPicPr>
          <p:nvPr/>
        </p:nvPicPr>
        <p:blipFill>
          <a:blip r:embed="rId2" cstate="print"/>
          <a:srcRect/>
          <a:stretch>
            <a:fillRect/>
          </a:stretch>
        </p:blipFill>
        <p:spPr bwMode="auto">
          <a:xfrm>
            <a:off x="304800" y="1676400"/>
            <a:ext cx="8534400" cy="330041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323" name="Picture 3" descr="figure 07-12.jpg                                               0000BD9EMacintosh HD                   ABA78158:"/>
          <p:cNvPicPr>
            <a:picLocks noChangeAspect="1" noChangeArrowheads="1"/>
          </p:cNvPicPr>
          <p:nvPr/>
        </p:nvPicPr>
        <p:blipFill>
          <a:blip r:embed="rId2" cstate="print"/>
          <a:srcRect t="12912" b="36812"/>
          <a:stretch>
            <a:fillRect/>
          </a:stretch>
        </p:blipFill>
        <p:spPr bwMode="auto">
          <a:xfrm>
            <a:off x="1371600" y="152400"/>
            <a:ext cx="5789613" cy="6705600"/>
          </a:xfrm>
          <a:prstGeom prst="rect">
            <a:avLst/>
          </a:prstGeom>
          <a:noFill/>
        </p:spPr>
      </p:pic>
      <p:sp>
        <p:nvSpPr>
          <p:cNvPr id="56324" name="Text Box 4"/>
          <p:cNvSpPr txBox="1">
            <a:spLocks noChangeArrowheads="1"/>
          </p:cNvSpPr>
          <p:nvPr/>
        </p:nvSpPr>
        <p:spPr bwMode="auto">
          <a:xfrm>
            <a:off x="7604125" y="6211888"/>
            <a:ext cx="1401763" cy="457200"/>
          </a:xfrm>
          <a:prstGeom prst="rect">
            <a:avLst/>
          </a:prstGeom>
          <a:noFill/>
          <a:ln w="9525">
            <a:noFill/>
            <a:miter lim="800000"/>
            <a:headEnd/>
            <a:tailEnd/>
          </a:ln>
          <a:effectLst/>
        </p:spPr>
        <p:txBody>
          <a:bodyPr wrap="none">
            <a:spAutoFit/>
          </a:bodyPr>
          <a:lstStyle/>
          <a:p>
            <a:r>
              <a:rPr lang="en-US" b="1"/>
              <a:t>Fig. 7.12</a:t>
            </a:r>
          </a:p>
        </p:txBody>
      </p:sp>
      <p:sp>
        <p:nvSpPr>
          <p:cNvPr id="56325" name="Text Box 5"/>
          <p:cNvSpPr txBox="1">
            <a:spLocks noChangeArrowheads="1"/>
          </p:cNvSpPr>
          <p:nvPr/>
        </p:nvSpPr>
        <p:spPr bwMode="auto">
          <a:xfrm>
            <a:off x="1447800" y="128588"/>
            <a:ext cx="5960286" cy="584775"/>
          </a:xfrm>
          <a:prstGeom prst="rect">
            <a:avLst/>
          </a:prstGeom>
          <a:solidFill>
            <a:schemeClr val="bg1"/>
          </a:solidFill>
          <a:ln w="9525">
            <a:noFill/>
            <a:miter lim="800000"/>
            <a:headEnd/>
            <a:tailEnd/>
          </a:ln>
          <a:effectLst/>
        </p:spPr>
        <p:txBody>
          <a:bodyPr wrap="none">
            <a:spAutoFit/>
          </a:bodyPr>
          <a:lstStyle/>
          <a:p>
            <a:r>
              <a:rPr lang="en-US" sz="3200" b="1" dirty="0">
                <a:effectLst>
                  <a:outerShdw blurRad="38100" dist="38100" dir="2700000" algn="tl">
                    <a:srgbClr val="C0C0C0"/>
                  </a:outerShdw>
                </a:effectLst>
                <a:latin typeface="Times New Roman" pitchFamily="18" charset="0"/>
                <a:cs typeface="Times New Roman" pitchFamily="18" charset="0"/>
              </a:rPr>
              <a:t>Compaction (Primarily of </a:t>
            </a:r>
            <a:r>
              <a:rPr lang="en-US" sz="3200" b="1" dirty="0" err="1">
                <a:effectLst>
                  <a:outerShdw blurRad="38100" dist="38100" dir="2700000" algn="tl">
                    <a:srgbClr val="C0C0C0"/>
                  </a:outerShdw>
                </a:effectLst>
                <a:latin typeface="Times New Roman" pitchFamily="18" charset="0"/>
                <a:cs typeface="Times New Roman" pitchFamily="18" charset="0"/>
              </a:rPr>
              <a:t>Muds</a:t>
            </a:r>
            <a:r>
              <a:rPr lang="en-US" sz="3200" b="1" dirty="0">
                <a:effectLst>
                  <a:outerShdw blurRad="38100" dist="38100" dir="2700000" algn="tl">
                    <a:srgbClr val="C0C0C0"/>
                  </a:outerShdw>
                </a:effectLst>
                <a:latin typeface="Times New Roman" pitchFamily="18" charset="0"/>
                <a:cs typeface="Times New Roman" pitchFamily="18" charset="0"/>
              </a:rPr>
              <a:t>)</a:t>
            </a:r>
            <a:endParaRPr lang="en-US" sz="3200" b="1" dirty="0">
              <a:latin typeface="Times New Roman" pitchFamily="18" charset="0"/>
              <a:cs typeface="Times New Roman" pitchFamily="18" charset="0"/>
            </a:endParaRPr>
          </a:p>
        </p:txBody>
      </p:sp>
      <p:sp>
        <p:nvSpPr>
          <p:cNvPr id="56326" name="Text Box 6"/>
          <p:cNvSpPr txBox="1">
            <a:spLocks noChangeArrowheads="1"/>
          </p:cNvSpPr>
          <p:nvPr/>
        </p:nvSpPr>
        <p:spPr bwMode="auto">
          <a:xfrm>
            <a:off x="152400" y="2590800"/>
            <a:ext cx="2362200" cy="2654300"/>
          </a:xfrm>
          <a:prstGeom prst="rect">
            <a:avLst/>
          </a:prstGeom>
          <a:noFill/>
          <a:ln w="9525">
            <a:noFill/>
            <a:miter lim="800000"/>
            <a:headEnd/>
            <a:tailEnd/>
          </a:ln>
          <a:effectLst/>
        </p:spPr>
        <p:txBody>
          <a:bodyPr>
            <a:spAutoFit/>
          </a:bodyPr>
          <a:lstStyle/>
          <a:p>
            <a:r>
              <a:rPr lang="en-US" sz="2800" b="1">
                <a:effectLst>
                  <a:outerShdw blurRad="38100" dist="38100" dir="2700000" algn="tl">
                    <a:srgbClr val="C0C0C0"/>
                  </a:outerShdw>
                </a:effectLst>
                <a:latin typeface="Helvetica" charset="0"/>
              </a:rPr>
              <a:t>Precipitation </a:t>
            </a:r>
          </a:p>
          <a:p>
            <a:r>
              <a:rPr lang="en-US" sz="2800" b="1">
                <a:effectLst>
                  <a:outerShdw blurRad="38100" dist="38100" dir="2700000" algn="tl">
                    <a:srgbClr val="C0C0C0"/>
                  </a:outerShdw>
                </a:effectLst>
                <a:latin typeface="Helvetica" charset="0"/>
              </a:rPr>
              <a:t>of new minerals or additions to existing ones</a:t>
            </a:r>
            <a:endParaRPr lang="en-US" sz="2800" b="1">
              <a:effectLst>
                <a:outerShdw blurRad="38100" dist="38100" dir="2700000" algn="tl">
                  <a:srgbClr val="C0C0C0"/>
                </a:outerShdw>
              </a:effectLst>
            </a:endParaRPr>
          </a:p>
        </p:txBody>
      </p:sp>
      <p:sp>
        <p:nvSpPr>
          <p:cNvPr id="56328" name="Line 8"/>
          <p:cNvSpPr>
            <a:spLocks noChangeShapeType="1"/>
          </p:cNvSpPr>
          <p:nvPr/>
        </p:nvSpPr>
        <p:spPr bwMode="auto">
          <a:xfrm>
            <a:off x="0" y="2514600"/>
            <a:ext cx="9144000" cy="0"/>
          </a:xfrm>
          <a:prstGeom prst="line">
            <a:avLst/>
          </a:prstGeom>
          <a:noFill/>
          <a:ln w="9525">
            <a:solidFill>
              <a:schemeClr val="tx1"/>
            </a:solidFill>
            <a:round/>
            <a:headEnd/>
            <a:tailEnd/>
          </a:ln>
          <a:effectLst/>
        </p:spPr>
        <p:txBody>
          <a:bodyPr wrap="none" anchor="ctr"/>
          <a:lstStyle/>
          <a:p>
            <a:endParaRPr lang="en-IN"/>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Box 2"/>
          <p:cNvSpPr txBox="1">
            <a:spLocks noChangeArrowheads="1"/>
          </p:cNvSpPr>
          <p:nvPr/>
        </p:nvSpPr>
        <p:spPr bwMode="auto">
          <a:xfrm>
            <a:off x="2514600" y="228600"/>
            <a:ext cx="4038600" cy="457200"/>
          </a:xfrm>
          <a:prstGeom prst="rect">
            <a:avLst/>
          </a:prstGeom>
          <a:noFill/>
          <a:ln w="9525">
            <a:noFill/>
            <a:miter lim="800000"/>
            <a:headEnd/>
            <a:tailEnd/>
          </a:ln>
          <a:effectLst/>
        </p:spPr>
        <p:txBody>
          <a:bodyPr>
            <a:spAutoFit/>
          </a:bodyPr>
          <a:lstStyle/>
          <a:p>
            <a:pPr algn="ctr">
              <a:spcBef>
                <a:spcPct val="50000"/>
              </a:spcBef>
            </a:pPr>
            <a:r>
              <a:rPr lang="en-US" sz="2400">
                <a:solidFill>
                  <a:srgbClr val="00406B"/>
                </a:solidFill>
                <a:latin typeface="Arial" charset="0"/>
                <a:cs typeface="Arial" charset="0"/>
              </a:rPr>
              <a:t>Wind Transport</a:t>
            </a:r>
            <a:endParaRPr lang="en-US" sz="2400"/>
          </a:p>
        </p:txBody>
      </p:sp>
      <p:sp>
        <p:nvSpPr>
          <p:cNvPr id="16388" name="Text Box 4"/>
          <p:cNvSpPr txBox="1">
            <a:spLocks noChangeArrowheads="1"/>
          </p:cNvSpPr>
          <p:nvPr/>
        </p:nvSpPr>
        <p:spPr bwMode="auto">
          <a:xfrm>
            <a:off x="683568" y="5229200"/>
            <a:ext cx="8153400" cy="954107"/>
          </a:xfrm>
          <a:prstGeom prst="rect">
            <a:avLst/>
          </a:prstGeom>
          <a:noFill/>
          <a:ln w="9525">
            <a:noFill/>
            <a:miter lim="800000"/>
            <a:headEnd/>
            <a:tailEnd/>
          </a:ln>
          <a:effectLst/>
        </p:spPr>
        <p:txBody>
          <a:bodyPr wrap="square">
            <a:spAutoFit/>
          </a:bodyPr>
          <a:lstStyle/>
          <a:p>
            <a:pPr>
              <a:spcBef>
                <a:spcPct val="50000"/>
              </a:spcBef>
            </a:pPr>
            <a:r>
              <a:rPr lang="en-US" sz="1400" dirty="0" smtClean="0">
                <a:solidFill>
                  <a:srgbClr val="000000"/>
                </a:solidFill>
                <a:latin typeface="Arial" charset="0"/>
                <a:cs typeface="Arial" charset="0"/>
              </a:rPr>
              <a:t>Moderate </a:t>
            </a:r>
            <a:r>
              <a:rPr lang="en-US" sz="1400" dirty="0">
                <a:solidFill>
                  <a:srgbClr val="000000"/>
                </a:solidFill>
                <a:latin typeface="Arial" charset="0"/>
                <a:cs typeface="Arial" charset="0"/>
              </a:rPr>
              <a:t>winds move the largest sand grains by surface creep. Slightly smaller sand grains move forward by </a:t>
            </a:r>
            <a:r>
              <a:rPr lang="en-US" sz="1400" dirty="0" err="1">
                <a:solidFill>
                  <a:srgbClr val="000000"/>
                </a:solidFill>
                <a:latin typeface="Arial" charset="0"/>
                <a:cs typeface="Arial" charset="0"/>
              </a:rPr>
              <a:t>saltation</a:t>
            </a:r>
            <a:r>
              <a:rPr lang="en-US" sz="1400" dirty="0">
                <a:solidFill>
                  <a:srgbClr val="000000"/>
                </a:solidFill>
                <a:latin typeface="Arial" charset="0"/>
                <a:cs typeface="Arial" charset="0"/>
              </a:rPr>
              <a:t> (bouncing). Finer particles are carried aloft where faster wind transports them downwind before they slowly settle to the ground. The very finest dust particles reach greater heights and are swept along in suspension as long as the wind keeps blowing.</a:t>
            </a:r>
            <a:endParaRPr lang="en-US" sz="1400" dirty="0"/>
          </a:p>
        </p:txBody>
      </p:sp>
      <p:pic>
        <p:nvPicPr>
          <p:cNvPr id="16389" name="Picture 5" descr="14_4"/>
          <p:cNvPicPr>
            <a:picLocks noChangeAspect="1" noChangeArrowheads="1"/>
          </p:cNvPicPr>
          <p:nvPr/>
        </p:nvPicPr>
        <p:blipFill>
          <a:blip r:embed="rId2" cstate="print"/>
          <a:srcRect/>
          <a:stretch>
            <a:fillRect/>
          </a:stretch>
        </p:blipFill>
        <p:spPr bwMode="auto">
          <a:xfrm>
            <a:off x="1371600" y="1093788"/>
            <a:ext cx="6388100" cy="3935412"/>
          </a:xfrm>
          <a:prstGeom prst="rect">
            <a:avLst/>
          </a:prstGeom>
          <a:noFill/>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62" name="Rectangle 1026"/>
          <p:cNvSpPr>
            <a:spLocks noGrp="1" noChangeArrowheads="1"/>
          </p:cNvSpPr>
          <p:nvPr>
            <p:ph type="title"/>
          </p:nvPr>
        </p:nvSpPr>
        <p:spPr>
          <a:xfrm>
            <a:off x="323528" y="0"/>
            <a:ext cx="8229600" cy="1143000"/>
          </a:xfrm>
        </p:spPr>
        <p:txBody>
          <a:bodyPr>
            <a:normAutofit/>
          </a:bodyPr>
          <a:lstStyle/>
          <a:p>
            <a:pPr algn="l" eaLnBrk="1" hangingPunct="1"/>
            <a:r>
              <a:rPr lang="en-US" sz="2400" b="1" dirty="0" smtClean="0">
                <a:latin typeface="Times New Roman" pitchFamily="18" charset="0"/>
                <a:cs typeface="Times New Roman" pitchFamily="18" charset="0"/>
              </a:rPr>
              <a:t>Effects of wind erosion</a:t>
            </a:r>
          </a:p>
        </p:txBody>
      </p:sp>
      <p:sp>
        <p:nvSpPr>
          <p:cNvPr id="40963" name="Rectangle 1027"/>
          <p:cNvSpPr>
            <a:spLocks noGrp="1" noChangeArrowheads="1"/>
          </p:cNvSpPr>
          <p:nvPr>
            <p:ph idx="1"/>
          </p:nvPr>
        </p:nvSpPr>
        <p:spPr/>
        <p:txBody>
          <a:bodyPr>
            <a:normAutofit/>
          </a:bodyPr>
          <a:lstStyle/>
          <a:p>
            <a:pPr eaLnBrk="1" hangingPunct="1">
              <a:lnSpc>
                <a:spcPct val="150000"/>
              </a:lnSpc>
            </a:pPr>
            <a:r>
              <a:rPr lang="en-US" sz="2400" b="1" dirty="0" smtClean="0">
                <a:latin typeface="Times New Roman" pitchFamily="18" charset="0"/>
                <a:cs typeface="Times New Roman" pitchFamily="18" charset="0"/>
              </a:rPr>
              <a:t>Abrasion</a:t>
            </a:r>
            <a:r>
              <a:rPr lang="en-US" sz="2400" dirty="0" smtClean="0">
                <a:latin typeface="Times New Roman" pitchFamily="18" charset="0"/>
                <a:cs typeface="Times New Roman" pitchFamily="18" charset="0"/>
              </a:rPr>
              <a:t> : weathering of rock particles by the impact of other rock particles.</a:t>
            </a:r>
          </a:p>
          <a:p>
            <a:pPr eaLnBrk="1" hangingPunct="1">
              <a:lnSpc>
                <a:spcPct val="150000"/>
              </a:lnSpc>
            </a:pPr>
            <a:r>
              <a:rPr lang="en-US" sz="2400" dirty="0" smtClean="0">
                <a:latin typeface="Times New Roman" pitchFamily="18" charset="0"/>
                <a:cs typeface="Times New Roman" pitchFamily="18" charset="0"/>
              </a:rPr>
              <a:t>In areas where there are strong, steady winds, large amounts of loose sand, and relatively soft rocks, abrasion causes a great amount of erosion.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0962"/>
                                        </p:tgtEl>
                                        <p:attrNameLst>
                                          <p:attrName>style.visibility</p:attrName>
                                        </p:attrNameLst>
                                      </p:cBhvr>
                                      <p:to>
                                        <p:strVal val="visible"/>
                                      </p:to>
                                    </p:set>
                                    <p:anim calcmode="lin" valueType="num">
                                      <p:cBhvr additive="base">
                                        <p:cTn id="7" dur="500" fill="hold"/>
                                        <p:tgtEl>
                                          <p:spTgt spid="40962"/>
                                        </p:tgtEl>
                                        <p:attrNameLst>
                                          <p:attrName>ppt_x</p:attrName>
                                        </p:attrNameLst>
                                      </p:cBhvr>
                                      <p:tavLst>
                                        <p:tav tm="0">
                                          <p:val>
                                            <p:strVal val="0-#ppt_w/2"/>
                                          </p:val>
                                        </p:tav>
                                        <p:tav tm="100000">
                                          <p:val>
                                            <p:strVal val="#ppt_x"/>
                                          </p:val>
                                        </p:tav>
                                      </p:tavLst>
                                    </p:anim>
                                    <p:anim calcmode="lin" valueType="num">
                                      <p:cBhvr additive="base">
                                        <p:cTn id="8" dur="500" fill="hold"/>
                                        <p:tgtEl>
                                          <p:spTgt spid="4096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4" presetClass="entr" presetSubtype="0" fill="hold" grpId="0" nodeType="clickEffect">
                                  <p:stCondLst>
                                    <p:cond delay="0"/>
                                  </p:stCondLst>
                                  <p:childTnLst>
                                    <p:set>
                                      <p:cBhvr>
                                        <p:cTn id="12" dur="1" fill="hold">
                                          <p:stCondLst>
                                            <p:cond delay="499"/>
                                          </p:stCondLst>
                                        </p:cTn>
                                        <p:tgtEl>
                                          <p:spTgt spid="40963">
                                            <p:txEl>
                                              <p:pRg st="0" end="0"/>
                                            </p:txEl>
                                          </p:spTgt>
                                        </p:tgtEl>
                                        <p:attrNameLst>
                                          <p:attrName>style.visibility</p:attrName>
                                        </p:attrNameLst>
                                      </p:cBhvr>
                                      <p:to>
                                        <p:strVal val="visible"/>
                                      </p:to>
                                    </p:set>
                                    <p:anim to="" calcmode="lin" valueType="num">
                                      <p:cBhvr>
                                        <p:cTn id="13" dur="1" fill="hold"/>
                                        <p:tgtEl>
                                          <p:spTgt spid="40963">
                                            <p:txEl>
                                              <p:pRg st="0" end="0"/>
                                            </p:txEl>
                                          </p:spTgt>
                                        </p:tgtEl>
                                        <p:attrNameLst>
                                          <p:attrName/>
                                        </p:attrNameLst>
                                      </p:cBhvr>
                                    </p:anim>
                                  </p:childTnLst>
                                </p:cTn>
                              </p:par>
                            </p:childTnLst>
                          </p:cTn>
                        </p:par>
                      </p:childTnLst>
                    </p:cTn>
                  </p:par>
                  <p:par>
                    <p:cTn id="14" fill="hold">
                      <p:stCondLst>
                        <p:cond delay="indefinite"/>
                      </p:stCondLst>
                      <p:childTnLst>
                        <p:par>
                          <p:cTn id="15" fill="hold">
                            <p:stCondLst>
                              <p:cond delay="0"/>
                            </p:stCondLst>
                            <p:childTnLst>
                              <p:par>
                                <p:cTn id="16" presetID="24" presetClass="entr" presetSubtype="0" fill="hold" grpId="0" nodeType="clickEffect">
                                  <p:stCondLst>
                                    <p:cond delay="0"/>
                                  </p:stCondLst>
                                  <p:childTnLst>
                                    <p:set>
                                      <p:cBhvr>
                                        <p:cTn id="17" dur="1" fill="hold">
                                          <p:stCondLst>
                                            <p:cond delay="499"/>
                                          </p:stCondLst>
                                        </p:cTn>
                                        <p:tgtEl>
                                          <p:spTgt spid="40963">
                                            <p:txEl>
                                              <p:pRg st="1" end="1"/>
                                            </p:txEl>
                                          </p:spTgt>
                                        </p:tgtEl>
                                        <p:attrNameLst>
                                          <p:attrName>style.visibility</p:attrName>
                                        </p:attrNameLst>
                                      </p:cBhvr>
                                      <p:to>
                                        <p:strVal val="visible"/>
                                      </p:to>
                                    </p:set>
                                    <p:anim to="" calcmode="lin" valueType="num">
                                      <p:cBhvr>
                                        <p:cTn id="18" dur="1" fill="hold"/>
                                        <p:tgtEl>
                                          <p:spTgt spid="40963">
                                            <p:txEl>
                                              <p:pRg st="1" end="1"/>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2" grpId="0" autoUpdateAnimBg="0"/>
      <p:bldP spid="40963" grpId="0" build="p" bldLvl="5" autoUpdateAnimBg="0"/>
    </p:bldLst>
  </p:timing>
</p:sld>
</file>

<file path=ppt/slides/slide6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1987" name="Rectangle 3"/>
          <p:cNvSpPr>
            <a:spLocks noGrp="1" noChangeArrowheads="1"/>
          </p:cNvSpPr>
          <p:nvPr>
            <p:ph idx="1"/>
          </p:nvPr>
        </p:nvSpPr>
        <p:spPr/>
        <p:txBody>
          <a:bodyPr/>
          <a:lstStyle/>
          <a:p>
            <a:pPr algn="just" eaLnBrk="1" hangingPunct="1">
              <a:lnSpc>
                <a:spcPct val="150000"/>
              </a:lnSpc>
            </a:pPr>
            <a:r>
              <a:rPr lang="en-US" sz="2400" dirty="0" smtClean="0">
                <a:latin typeface="Times New Roman" pitchFamily="18" charset="0"/>
                <a:cs typeface="Times New Roman" pitchFamily="18" charset="0"/>
              </a:rPr>
              <a:t>Pebbles and small stones exposed to wind abrasion show surfaces that are flattened and polished on two or three sides. </a:t>
            </a:r>
          </a:p>
          <a:p>
            <a:pPr algn="just" eaLnBrk="1" hangingPunct="1">
              <a:lnSpc>
                <a:spcPct val="150000"/>
              </a:lnSpc>
            </a:pPr>
            <a:r>
              <a:rPr lang="en-US" sz="2400" dirty="0" smtClean="0">
                <a:latin typeface="Times New Roman" pitchFamily="18" charset="0"/>
                <a:cs typeface="Times New Roman" pitchFamily="18" charset="0"/>
              </a:rPr>
              <a:t>Rocks smoothed this way are called </a:t>
            </a:r>
            <a:r>
              <a:rPr lang="en-US" sz="2400" b="1" dirty="0" smtClean="0">
                <a:solidFill>
                  <a:schemeClr val="tx2"/>
                </a:solidFill>
                <a:latin typeface="Times New Roman" pitchFamily="18" charset="0"/>
                <a:cs typeface="Times New Roman" pitchFamily="18" charset="0"/>
              </a:rPr>
              <a:t>ventifacts</a:t>
            </a:r>
            <a:r>
              <a:rPr lang="en-US" sz="2400" dirty="0" smtClean="0">
                <a:latin typeface="Times New Roman" pitchFamily="18" charset="0"/>
                <a:cs typeface="Times New Roman" pitchFamily="18" charset="0"/>
              </a:rPr>
              <a:t>.</a:t>
            </a:r>
          </a:p>
          <a:p>
            <a:pPr eaLnBrk="1" hangingPunct="1"/>
            <a:endParaRPr lang="en-US" dirty="0" smtClean="0"/>
          </a:p>
        </p:txBody>
      </p:sp>
      <p:sp>
        <p:nvSpPr>
          <p:cNvPr id="4" name="Rectangle 1026"/>
          <p:cNvSpPr>
            <a:spLocks noGrp="1" noChangeArrowheads="1"/>
          </p:cNvSpPr>
          <p:nvPr>
            <p:ph type="title"/>
          </p:nvPr>
        </p:nvSpPr>
        <p:spPr>
          <a:xfrm>
            <a:off x="457200" y="274638"/>
            <a:ext cx="8229600" cy="1143000"/>
          </a:xfrm>
        </p:spPr>
        <p:txBody>
          <a:bodyPr>
            <a:normAutofit/>
          </a:bodyPr>
          <a:lstStyle/>
          <a:p>
            <a:pPr algn="l" eaLnBrk="1" hangingPunct="1"/>
            <a:r>
              <a:rPr lang="en-US" sz="2400" b="1" dirty="0" smtClean="0">
                <a:latin typeface="Times New Roman" pitchFamily="18" charset="0"/>
                <a:cs typeface="Times New Roman" pitchFamily="18" charset="0"/>
              </a:rPr>
              <a:t>Effects of wind erosion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1987">
                                            <p:txEl>
                                              <p:pRg st="0" end="0"/>
                                            </p:txEl>
                                          </p:spTgt>
                                        </p:tgtEl>
                                        <p:attrNameLst>
                                          <p:attrName>style.visibility</p:attrName>
                                        </p:attrNameLst>
                                      </p:cBhvr>
                                      <p:to>
                                        <p:strVal val="visible"/>
                                      </p:to>
                                    </p:set>
                                    <p:anim calcmode="lin" valueType="num">
                                      <p:cBhvr additive="base">
                                        <p:cTn id="7" dur="500" fill="hold"/>
                                        <p:tgtEl>
                                          <p:spTgt spid="4198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198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1987">
                                            <p:txEl>
                                              <p:pRg st="1" end="1"/>
                                            </p:txEl>
                                          </p:spTgt>
                                        </p:tgtEl>
                                        <p:attrNameLst>
                                          <p:attrName>style.visibility</p:attrName>
                                        </p:attrNameLst>
                                      </p:cBhvr>
                                      <p:to>
                                        <p:strVal val="visible"/>
                                      </p:to>
                                    </p:set>
                                    <p:anim calcmode="lin" valueType="num">
                                      <p:cBhvr additive="base">
                                        <p:cTn id="13" dur="500" fill="hold"/>
                                        <p:tgtEl>
                                          <p:spTgt spid="4198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198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0-#ppt_w/2"/>
                                          </p:val>
                                        </p:tav>
                                        <p:tav tm="100000">
                                          <p:val>
                                            <p:strVal val="#ppt_x"/>
                                          </p:val>
                                        </p:tav>
                                      </p:tavLst>
                                    </p:anim>
                                    <p:anim calcmode="lin" valueType="num">
                                      <p:cBhvr additive="base">
                                        <p:cTn id="20"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87" grpId="0" build="p" bldLvl="5" autoUpdateAnimBg="0"/>
      <p:bldP spid="4" grpId="0" autoUpdateAnimBg="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a:xfrm>
            <a:off x="1619672" y="2420888"/>
            <a:ext cx="8229600" cy="1143000"/>
          </a:xfrm>
        </p:spPr>
        <p:txBody>
          <a:bodyPr/>
          <a:lstStyle/>
          <a:p>
            <a:pPr algn="l" eaLnBrk="1" hangingPunct="1"/>
            <a:r>
              <a:rPr lang="en-US" dirty="0" smtClean="0">
                <a:latin typeface="Times New Roman" pitchFamily="18" charset="0"/>
                <a:cs typeface="Times New Roman" pitchFamily="18" charset="0"/>
              </a:rPr>
              <a:t>Erosional Landforms</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323528" y="0"/>
            <a:ext cx="8229600" cy="1143000"/>
          </a:xfrm>
        </p:spPr>
        <p:txBody>
          <a:bodyPr/>
          <a:lstStyle/>
          <a:p>
            <a:pPr eaLnBrk="1" hangingPunct="1"/>
            <a:r>
              <a:rPr lang="en-US" dirty="0" err="1" smtClean="0">
                <a:latin typeface="Times New Roman" pitchFamily="18" charset="0"/>
                <a:cs typeface="Times New Roman" pitchFamily="18" charset="0"/>
              </a:rPr>
              <a:t>Ventifact</a:t>
            </a:r>
            <a:endParaRPr lang="en-US" dirty="0" smtClean="0">
              <a:latin typeface="Times New Roman" pitchFamily="18" charset="0"/>
              <a:cs typeface="Times New Roman" pitchFamily="18" charset="0"/>
            </a:endParaRPr>
          </a:p>
        </p:txBody>
      </p:sp>
      <p:sp>
        <p:nvSpPr>
          <p:cNvPr id="5123" name="Rectangle 3"/>
          <p:cNvSpPr>
            <a:spLocks noGrp="1" noChangeArrowheads="1"/>
          </p:cNvSpPr>
          <p:nvPr>
            <p:ph idx="1"/>
          </p:nvPr>
        </p:nvSpPr>
        <p:spPr/>
        <p:txBody>
          <a:bodyPr/>
          <a:lstStyle/>
          <a:p>
            <a:pPr eaLnBrk="1" hangingPunct="1"/>
            <a:r>
              <a:rPr lang="en-US" dirty="0" smtClean="0">
                <a:latin typeface="Times New Roman" pitchFamily="18" charset="0"/>
                <a:cs typeface="Times New Roman" pitchFamily="18" charset="0"/>
              </a:rPr>
              <a:t>Created by wind erosion</a:t>
            </a:r>
          </a:p>
          <a:p>
            <a:pPr eaLnBrk="1" hangingPunct="1"/>
            <a:r>
              <a:rPr lang="en-US" dirty="0" smtClean="0">
                <a:latin typeface="Times New Roman" pitchFamily="18" charset="0"/>
                <a:cs typeface="Times New Roman" pitchFamily="18" charset="0"/>
              </a:rPr>
              <a:t>Wind carries fine particles that work like a sand blaster (i.e. sand, silt, clay, and ice particles)</a:t>
            </a:r>
          </a:p>
          <a:p>
            <a:pPr eaLnBrk="1" hangingPunct="1"/>
            <a:r>
              <a:rPr lang="en-US" dirty="0" smtClean="0">
                <a:latin typeface="Times New Roman" pitchFamily="18" charset="0"/>
                <a:cs typeface="Times New Roman" pitchFamily="18" charset="0"/>
              </a:rPr>
              <a:t>The </a:t>
            </a:r>
            <a:r>
              <a:rPr lang="en-US" b="1" dirty="0" smtClean="0">
                <a:latin typeface="Times New Roman" pitchFamily="18" charset="0"/>
                <a:cs typeface="Times New Roman" pitchFamily="18" charset="0"/>
              </a:rPr>
              <a:t>windward face of the rock </a:t>
            </a:r>
            <a:r>
              <a:rPr lang="en-US" dirty="0" smtClean="0">
                <a:latin typeface="Times New Roman" pitchFamily="18" charset="0"/>
                <a:cs typeface="Times New Roman" pitchFamily="18" charset="0"/>
              </a:rPr>
              <a:t>is flattened and smoothed</a:t>
            </a:r>
          </a:p>
          <a:p>
            <a:pPr eaLnBrk="1" hangingPunct="1"/>
            <a:r>
              <a:rPr lang="en-US" dirty="0" smtClean="0">
                <a:latin typeface="Times New Roman" pitchFamily="18" charset="0"/>
                <a:cs typeface="Times New Roman" pitchFamily="18" charset="0"/>
              </a:rPr>
              <a:t>Usually pebble to cobble sized</a:t>
            </a: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6" descr="ventifact"/>
          <p:cNvPicPr>
            <a:picLocks noGrp="1" noChangeAspect="1" noChangeArrowheads="1"/>
          </p:cNvPicPr>
          <p:nvPr>
            <p:ph type="clipArt" sz="half" idx="1"/>
          </p:nvPr>
        </p:nvPicPr>
        <p:blipFill>
          <a:blip r:embed="rId2" cstate="print"/>
          <a:srcRect/>
          <a:stretch>
            <a:fillRect/>
          </a:stretch>
        </p:blipFill>
        <p:spPr>
          <a:xfrm>
            <a:off x="1066800" y="1065213"/>
            <a:ext cx="7391400" cy="4651375"/>
          </a:xfrm>
          <a:noFill/>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750px-arbol_de_piedra-opt.jpg"/>
          <p:cNvPicPr>
            <a:picLocks noChangeAspect="1"/>
          </p:cNvPicPr>
          <p:nvPr/>
        </p:nvPicPr>
        <p:blipFill>
          <a:blip r:embed="rId2" cstate="print"/>
          <a:stretch>
            <a:fillRect/>
          </a:stretch>
        </p:blipFill>
        <p:spPr>
          <a:xfrm>
            <a:off x="251521" y="1700808"/>
            <a:ext cx="3312368" cy="2649894"/>
          </a:xfrm>
          <a:prstGeom prst="rect">
            <a:avLst/>
          </a:prstGeom>
        </p:spPr>
      </p:pic>
      <p:pic>
        <p:nvPicPr>
          <p:cNvPr id="8" name="Picture 7" descr="192px-Ventifact_at_Ventifact_Ridge_in_Death_Valley.jpg"/>
          <p:cNvPicPr>
            <a:picLocks noChangeAspect="1"/>
          </p:cNvPicPr>
          <p:nvPr/>
        </p:nvPicPr>
        <p:blipFill>
          <a:blip r:embed="rId3" cstate="print"/>
          <a:stretch>
            <a:fillRect/>
          </a:stretch>
        </p:blipFill>
        <p:spPr>
          <a:xfrm>
            <a:off x="4788024" y="1772816"/>
            <a:ext cx="3863088" cy="2414430"/>
          </a:xfrm>
          <a:prstGeom prst="rect">
            <a:avLst/>
          </a:prstGeom>
        </p:spPr>
      </p:pic>
      <p:sp>
        <p:nvSpPr>
          <p:cNvPr id="9" name="Rectangle 2"/>
          <p:cNvSpPr>
            <a:spLocks noGrp="1" noChangeArrowheads="1"/>
          </p:cNvSpPr>
          <p:nvPr>
            <p:ph type="title"/>
          </p:nvPr>
        </p:nvSpPr>
        <p:spPr>
          <a:xfrm>
            <a:off x="0" y="0"/>
            <a:ext cx="8229600" cy="1143000"/>
          </a:xfrm>
        </p:spPr>
        <p:txBody>
          <a:bodyPr/>
          <a:lstStyle/>
          <a:p>
            <a:pPr eaLnBrk="1" hangingPunct="1"/>
            <a:r>
              <a:rPr lang="en-US" dirty="0" err="1" smtClean="0">
                <a:latin typeface="Times New Roman" pitchFamily="18" charset="0"/>
                <a:cs typeface="Times New Roman" pitchFamily="18" charset="0"/>
              </a:rPr>
              <a:t>Ventifact</a:t>
            </a:r>
            <a:endParaRPr lang="en-US" dirty="0"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4"/>
          <p:cNvSpPr>
            <a:spLocks noGrp="1" noChangeArrowheads="1"/>
          </p:cNvSpPr>
          <p:nvPr>
            <p:ph type="title"/>
          </p:nvPr>
        </p:nvSpPr>
        <p:spPr>
          <a:noFill/>
        </p:spPr>
        <p:txBody>
          <a:bodyPr/>
          <a:lstStyle/>
          <a:p>
            <a:pPr eaLnBrk="1" hangingPunct="1"/>
            <a:r>
              <a:rPr lang="en-US" smtClean="0"/>
              <a:t>Dreikanter</a:t>
            </a:r>
          </a:p>
        </p:txBody>
      </p:sp>
      <p:sp>
        <p:nvSpPr>
          <p:cNvPr id="7170" name="Rectangle 3"/>
          <p:cNvSpPr>
            <a:spLocks noGrp="1" noChangeArrowheads="1"/>
          </p:cNvSpPr>
          <p:nvPr>
            <p:ph idx="1"/>
          </p:nvPr>
        </p:nvSpPr>
        <p:spPr/>
        <p:txBody>
          <a:bodyPr/>
          <a:lstStyle/>
          <a:p>
            <a:pPr eaLnBrk="1" hangingPunct="1"/>
            <a:r>
              <a:rPr lang="en-US" dirty="0" smtClean="0"/>
              <a:t>A type of </a:t>
            </a:r>
            <a:r>
              <a:rPr lang="en-US" dirty="0" err="1" smtClean="0"/>
              <a:t>ventifact</a:t>
            </a:r>
            <a:r>
              <a:rPr lang="en-US" dirty="0" smtClean="0"/>
              <a:t> that has three ridges</a:t>
            </a:r>
          </a:p>
          <a:p>
            <a:pPr eaLnBrk="1" hangingPunct="1"/>
            <a:r>
              <a:rPr lang="en-US" dirty="0" smtClean="0"/>
              <a:t>Multiple faces have been formed by either a changing prevailing wind or movement of the actual rock being weathered</a:t>
            </a: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10" descr="hincke6"/>
          <p:cNvPicPr>
            <a:picLocks noChangeAspect="1" noChangeArrowheads="1"/>
          </p:cNvPicPr>
          <p:nvPr/>
        </p:nvPicPr>
        <p:blipFill>
          <a:blip r:embed="rId2" cstate="print"/>
          <a:srcRect b="9902"/>
          <a:stretch>
            <a:fillRect/>
          </a:stretch>
        </p:blipFill>
        <p:spPr bwMode="auto">
          <a:xfrm>
            <a:off x="971600" y="836712"/>
            <a:ext cx="7011888" cy="489654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en-US" smtClean="0"/>
              <a:t>Desert pavement</a:t>
            </a:r>
          </a:p>
        </p:txBody>
      </p:sp>
      <p:sp>
        <p:nvSpPr>
          <p:cNvPr id="9219" name="Rectangle 3"/>
          <p:cNvSpPr>
            <a:spLocks noGrp="1" noChangeArrowheads="1"/>
          </p:cNvSpPr>
          <p:nvPr>
            <p:ph idx="1"/>
          </p:nvPr>
        </p:nvSpPr>
        <p:spPr/>
        <p:txBody>
          <a:bodyPr/>
          <a:lstStyle/>
          <a:p>
            <a:pPr eaLnBrk="1" hangingPunct="1"/>
            <a:r>
              <a:rPr lang="en-US" smtClean="0"/>
              <a:t>Formed in arid environments when wind carries finer, more lightweight particles such as sand away</a:t>
            </a:r>
          </a:p>
          <a:p>
            <a:pPr eaLnBrk="1" hangingPunct="1"/>
            <a:r>
              <a:rPr lang="en-US" smtClean="0"/>
              <a:t>Large particles are left behind and protect from further erosion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9" name="Picture 3" descr="figure 07-12.jpg                                               0000BD9EMacintosh HD                   ABA78158:"/>
          <p:cNvPicPr>
            <a:picLocks noChangeAspect="1" noChangeArrowheads="1"/>
          </p:cNvPicPr>
          <p:nvPr/>
        </p:nvPicPr>
        <p:blipFill>
          <a:blip r:embed="rId2" cstate="print"/>
          <a:srcRect t="63187"/>
          <a:stretch>
            <a:fillRect/>
          </a:stretch>
        </p:blipFill>
        <p:spPr bwMode="auto">
          <a:xfrm>
            <a:off x="685800" y="201613"/>
            <a:ext cx="7543800" cy="6397625"/>
          </a:xfrm>
          <a:prstGeom prst="rect">
            <a:avLst/>
          </a:prstGeom>
          <a:noFill/>
        </p:spPr>
      </p:pic>
      <p:sp>
        <p:nvSpPr>
          <p:cNvPr id="55301" name="Text Box 5"/>
          <p:cNvSpPr txBox="1">
            <a:spLocks noChangeArrowheads="1"/>
          </p:cNvSpPr>
          <p:nvPr/>
        </p:nvSpPr>
        <p:spPr bwMode="auto">
          <a:xfrm>
            <a:off x="1547664" y="260648"/>
            <a:ext cx="5900911" cy="523220"/>
          </a:xfrm>
          <a:prstGeom prst="rect">
            <a:avLst/>
          </a:prstGeom>
          <a:solidFill>
            <a:schemeClr val="bg1"/>
          </a:solidFill>
          <a:ln w="9525">
            <a:noFill/>
            <a:miter lim="800000"/>
            <a:headEnd/>
            <a:tailEnd/>
          </a:ln>
          <a:effectLst/>
        </p:spPr>
        <p:txBody>
          <a:bodyPr wrap="none">
            <a:spAutoFit/>
          </a:bodyPr>
          <a:lstStyle/>
          <a:p>
            <a:r>
              <a:rPr lang="en-US" sz="2800" b="1" dirty="0">
                <a:effectLst>
                  <a:outerShdw blurRad="38100" dist="38100" dir="2700000" algn="tl">
                    <a:srgbClr val="C0C0C0"/>
                  </a:outerShdw>
                </a:effectLst>
                <a:latin typeface="Times New Roman" pitchFamily="18" charset="0"/>
                <a:cs typeface="Times New Roman" pitchFamily="18" charset="0"/>
              </a:rPr>
              <a:t>Dissolution of More Soluble Minerals</a:t>
            </a:r>
          </a:p>
        </p:txBody>
      </p:sp>
      <p:sp>
        <p:nvSpPr>
          <p:cNvPr id="55302" name="Text Box 6"/>
          <p:cNvSpPr txBox="1">
            <a:spLocks noChangeArrowheads="1"/>
          </p:cNvSpPr>
          <p:nvPr/>
        </p:nvSpPr>
        <p:spPr bwMode="auto">
          <a:xfrm>
            <a:off x="1259632" y="3429000"/>
            <a:ext cx="6075702" cy="523220"/>
          </a:xfrm>
          <a:prstGeom prst="rect">
            <a:avLst/>
          </a:prstGeom>
          <a:solidFill>
            <a:schemeClr val="bg1"/>
          </a:solidFill>
          <a:ln w="9525">
            <a:noFill/>
            <a:miter lim="800000"/>
            <a:headEnd/>
            <a:tailEnd/>
          </a:ln>
          <a:effectLst/>
        </p:spPr>
        <p:txBody>
          <a:bodyPr wrap="none">
            <a:spAutoFit/>
          </a:bodyPr>
          <a:lstStyle/>
          <a:p>
            <a:r>
              <a:rPr lang="en-US" sz="2800" b="1" dirty="0">
                <a:effectLst>
                  <a:outerShdw blurRad="38100" dist="38100" dir="2700000" algn="tl">
                    <a:srgbClr val="C0C0C0"/>
                  </a:outerShdw>
                </a:effectLst>
                <a:latin typeface="Times New Roman" pitchFamily="18" charset="0"/>
                <a:cs typeface="Times New Roman" pitchFamily="18" charset="0"/>
              </a:rPr>
              <a:t>Recrystallization of Unstable Minerals</a:t>
            </a:r>
            <a:endParaRPr lang="en-US" sz="2800" b="1" dirty="0">
              <a:latin typeface="Times New Roman" pitchFamily="18" charset="0"/>
              <a:cs typeface="Times New Roman" pitchFamily="18" charset="0"/>
            </a:endParaRPr>
          </a:p>
        </p:txBody>
      </p:sp>
      <p:sp>
        <p:nvSpPr>
          <p:cNvPr id="55303" name="Line 7"/>
          <p:cNvSpPr>
            <a:spLocks noChangeShapeType="1"/>
          </p:cNvSpPr>
          <p:nvPr/>
        </p:nvSpPr>
        <p:spPr bwMode="auto">
          <a:xfrm>
            <a:off x="0" y="3200400"/>
            <a:ext cx="9144000" cy="0"/>
          </a:xfrm>
          <a:prstGeom prst="line">
            <a:avLst/>
          </a:prstGeom>
          <a:noFill/>
          <a:ln w="9525">
            <a:solidFill>
              <a:schemeClr val="tx1"/>
            </a:solidFill>
            <a:round/>
            <a:headEnd/>
            <a:tailEnd/>
          </a:ln>
          <a:effectLst/>
        </p:spPr>
        <p:txBody>
          <a:bodyPr wrap="none" anchor="ctr"/>
          <a:lstStyle/>
          <a:p>
            <a:endParaRPr lang="en-IN"/>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241176" y="-90264"/>
            <a:ext cx="2458616" cy="1143000"/>
          </a:xfrm>
        </p:spPr>
        <p:txBody>
          <a:bodyPr/>
          <a:lstStyle/>
          <a:p>
            <a:pPr algn="l" eaLnBrk="1" hangingPunct="1"/>
            <a:r>
              <a:rPr lang="en-US" sz="2800" b="1" dirty="0" smtClean="0">
                <a:latin typeface="Times New Roman" pitchFamily="18" charset="0"/>
                <a:cs typeface="Times New Roman" pitchFamily="18" charset="0"/>
              </a:rPr>
              <a:t>Deflation</a:t>
            </a:r>
          </a:p>
        </p:txBody>
      </p:sp>
      <p:sp>
        <p:nvSpPr>
          <p:cNvPr id="25603" name="Rectangle 3"/>
          <p:cNvSpPr>
            <a:spLocks noGrp="1" noChangeArrowheads="1"/>
          </p:cNvSpPr>
          <p:nvPr>
            <p:ph idx="1"/>
          </p:nvPr>
        </p:nvSpPr>
        <p:spPr>
          <a:xfrm>
            <a:off x="251520" y="1340768"/>
            <a:ext cx="8229600" cy="1828800"/>
          </a:xfrm>
        </p:spPr>
        <p:txBody>
          <a:bodyPr>
            <a:normAutofit/>
          </a:bodyPr>
          <a:lstStyle/>
          <a:p>
            <a:pPr eaLnBrk="1" hangingPunct="1"/>
            <a:r>
              <a:rPr lang="en-US" sz="2800" dirty="0" smtClean="0">
                <a:latin typeface="Times New Roman" pitchFamily="18" charset="0"/>
                <a:cs typeface="Times New Roman" pitchFamily="18" charset="0"/>
              </a:rPr>
              <a:t>Low spots carved out by wind erosion</a:t>
            </a:r>
          </a:p>
          <a:p>
            <a:pPr eaLnBrk="1" hangingPunct="1"/>
            <a:r>
              <a:rPr lang="en-US" sz="2800" dirty="0" smtClean="0">
                <a:latin typeface="Times New Roman" pitchFamily="18" charset="0"/>
                <a:cs typeface="Times New Roman" pitchFamily="18" charset="0"/>
              </a:rPr>
              <a:t>High elevations are left due to vegetative stabilization</a:t>
            </a:r>
          </a:p>
        </p:txBody>
      </p:sp>
      <p:pic>
        <p:nvPicPr>
          <p:cNvPr id="4" name="Picture 3" descr="download (2).jpg"/>
          <p:cNvPicPr>
            <a:picLocks noChangeAspect="1"/>
          </p:cNvPicPr>
          <p:nvPr/>
        </p:nvPicPr>
        <p:blipFill>
          <a:blip r:embed="rId2" cstate="print"/>
          <a:stretch>
            <a:fillRect/>
          </a:stretch>
        </p:blipFill>
        <p:spPr>
          <a:xfrm>
            <a:off x="1979712" y="2852936"/>
            <a:ext cx="5040560" cy="3775554"/>
          </a:xfrm>
          <a:prstGeom prst="rect">
            <a:avLst/>
          </a:prstGeom>
        </p:spPr>
      </p:pic>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7" descr="File:Desert Pavement Mojave 2000.jpg">
            <a:hlinkClick r:id="rId2"/>
          </p:cNvPr>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0"/>
            <a:ext cx="3178696" cy="1143000"/>
          </a:xfrm>
        </p:spPr>
        <p:txBody>
          <a:bodyPr>
            <a:normAutofit/>
          </a:bodyPr>
          <a:lstStyle/>
          <a:p>
            <a:pPr algn="l" eaLnBrk="1" hangingPunct="1"/>
            <a:r>
              <a:rPr lang="en-US" sz="2800" b="1" dirty="0" smtClean="0">
                <a:latin typeface="Times New Roman" pitchFamily="18" charset="0"/>
                <a:cs typeface="Times New Roman" pitchFamily="18" charset="0"/>
              </a:rPr>
              <a:t>Pedestal rock</a:t>
            </a:r>
          </a:p>
        </p:txBody>
      </p:sp>
      <p:sp>
        <p:nvSpPr>
          <p:cNvPr id="27651" name="Rectangle 3"/>
          <p:cNvSpPr>
            <a:spLocks noGrp="1" noChangeArrowheads="1"/>
          </p:cNvSpPr>
          <p:nvPr>
            <p:ph idx="1"/>
          </p:nvPr>
        </p:nvSpPr>
        <p:spPr>
          <a:xfrm>
            <a:off x="457200" y="1600201"/>
            <a:ext cx="8229600" cy="2836912"/>
          </a:xfrm>
        </p:spPr>
        <p:txBody>
          <a:bodyPr>
            <a:normAutofit/>
          </a:bodyPr>
          <a:lstStyle/>
          <a:p>
            <a:pPr eaLnBrk="1" hangingPunct="1">
              <a:lnSpc>
                <a:spcPct val="150000"/>
              </a:lnSpc>
            </a:pPr>
            <a:r>
              <a:rPr lang="en-US" sz="2400" dirty="0" smtClean="0">
                <a:latin typeface="Times New Roman" pitchFamily="18" charset="0"/>
                <a:cs typeface="Times New Roman" pitchFamily="18" charset="0"/>
              </a:rPr>
              <a:t>Base of a rock is weathered and eroded more quickly due to sand blasting</a:t>
            </a:r>
          </a:p>
          <a:p>
            <a:pPr eaLnBrk="1" hangingPunct="1">
              <a:lnSpc>
                <a:spcPct val="150000"/>
              </a:lnSpc>
            </a:pPr>
            <a:r>
              <a:rPr lang="en-US" sz="2400" dirty="0" smtClean="0">
                <a:latin typeface="Times New Roman" pitchFamily="18" charset="0"/>
                <a:cs typeface="Times New Roman" pitchFamily="18" charset="0"/>
              </a:rPr>
              <a:t>Sand grains can only be picked up a couple of feet</a:t>
            </a: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descr="msotw9_temp0"/>
          <p:cNvPicPr>
            <a:picLocks noChangeAspect="1" noChangeArrowheads="1"/>
          </p:cNvPicPr>
          <p:nvPr/>
        </p:nvPicPr>
        <p:blipFill>
          <a:blip r:embed="rId2" cstate="print"/>
          <a:srcRect/>
          <a:stretch>
            <a:fillRect/>
          </a:stretch>
        </p:blipFill>
        <p:spPr bwMode="auto">
          <a:xfrm>
            <a:off x="2438400" y="457200"/>
            <a:ext cx="4633913" cy="5791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7" descr="sandstone-pedestal-525417-ga"/>
          <p:cNvPicPr>
            <a:picLocks noChangeAspect="1" noChangeArrowheads="1"/>
          </p:cNvPicPr>
          <p:nvPr/>
        </p:nvPicPr>
        <p:blipFill>
          <a:blip r:embed="rId2" cstate="print"/>
          <a:srcRect/>
          <a:stretch>
            <a:fillRect/>
          </a:stretch>
        </p:blipFill>
        <p:spPr bwMode="auto">
          <a:xfrm>
            <a:off x="0" y="268288"/>
            <a:ext cx="9144000" cy="63214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7" descr="File:Delicate Arch LaSalle.jpg">
            <a:hlinkClick r:id="rId2"/>
          </p:cNvPr>
          <p:cNvPicPr>
            <a:picLocks noChangeAspect="1" noChangeArrowheads="1"/>
          </p:cNvPicPr>
          <p:nvPr/>
        </p:nvPicPr>
        <p:blipFill>
          <a:blip r:embed="rId3" cstate="print">
            <a:grayscl/>
          </a:blip>
          <a:srcRect/>
          <a:stretch>
            <a:fillRect/>
          </a:stretch>
        </p:blipFill>
        <p:spPr bwMode="auto">
          <a:xfrm>
            <a:off x="0" y="0"/>
            <a:ext cx="6553200" cy="3865563"/>
          </a:xfrm>
          <a:prstGeom prst="rect">
            <a:avLst/>
          </a:prstGeom>
          <a:noFill/>
          <a:ln w="9525">
            <a:noFill/>
            <a:miter lim="800000"/>
            <a:headEnd/>
            <a:tailEnd/>
          </a:ln>
        </p:spPr>
      </p:pic>
      <p:pic>
        <p:nvPicPr>
          <p:cNvPr id="2052" name="Picture 7" descr="File:Delicate Arch LaSalle.jpg">
            <a:hlinkClick r:id="rId2"/>
          </p:cNvPr>
          <p:cNvPicPr>
            <a:picLocks noChangeAspect="1" noChangeArrowheads="1"/>
          </p:cNvPicPr>
          <p:nvPr/>
        </p:nvPicPr>
        <p:blipFill>
          <a:blip r:embed="rId3" cstate="print"/>
          <a:srcRect/>
          <a:stretch>
            <a:fillRect/>
          </a:stretch>
        </p:blipFill>
        <p:spPr bwMode="auto">
          <a:xfrm>
            <a:off x="0" y="0"/>
            <a:ext cx="6553200" cy="3865563"/>
          </a:xfrm>
          <a:prstGeom prst="rect">
            <a:avLst/>
          </a:prstGeom>
          <a:noFill/>
          <a:ln w="9525">
            <a:noFill/>
            <a:miter lim="800000"/>
            <a:headEnd/>
            <a:tailEnd/>
          </a:ln>
        </p:spPr>
      </p:pic>
      <p:pic>
        <p:nvPicPr>
          <p:cNvPr id="2053" name="Picture 5" descr="Arch_form"/>
          <p:cNvPicPr>
            <a:picLocks noChangeAspect="1" noChangeArrowheads="1"/>
          </p:cNvPicPr>
          <p:nvPr/>
        </p:nvPicPr>
        <p:blipFill>
          <a:blip r:embed="rId4" cstate="print"/>
          <a:srcRect/>
          <a:stretch>
            <a:fillRect/>
          </a:stretch>
        </p:blipFill>
        <p:spPr bwMode="auto">
          <a:xfrm>
            <a:off x="228600" y="4648200"/>
            <a:ext cx="4419600" cy="1325563"/>
          </a:xfrm>
          <a:prstGeom prst="rect">
            <a:avLst/>
          </a:prstGeom>
          <a:noFill/>
          <a:ln w="9525">
            <a:noFill/>
            <a:miter lim="800000"/>
            <a:headEnd/>
            <a:tailEnd/>
          </a:ln>
        </p:spPr>
      </p:pic>
      <p:sp>
        <p:nvSpPr>
          <p:cNvPr id="2054" name="Text Box 6"/>
          <p:cNvSpPr txBox="1">
            <a:spLocks noChangeArrowheads="1"/>
          </p:cNvSpPr>
          <p:nvPr/>
        </p:nvSpPr>
        <p:spPr bwMode="auto">
          <a:xfrm>
            <a:off x="6705600" y="1524000"/>
            <a:ext cx="2209800" cy="1446550"/>
          </a:xfrm>
          <a:prstGeom prst="rect">
            <a:avLst/>
          </a:prstGeom>
          <a:noFill/>
          <a:ln w="9525">
            <a:noFill/>
            <a:miter lim="800000"/>
            <a:headEnd/>
            <a:tailEnd/>
          </a:ln>
          <a:effectLst/>
        </p:spPr>
        <p:txBody>
          <a:bodyPr>
            <a:spAutoFit/>
          </a:bodyPr>
          <a:lstStyle/>
          <a:p>
            <a:pPr algn="ctr">
              <a:spcBef>
                <a:spcPct val="50000"/>
              </a:spcBef>
            </a:pPr>
            <a:r>
              <a:rPr lang="en-US" sz="4400" b="1" dirty="0">
                <a:solidFill>
                  <a:srgbClr val="A46D00"/>
                </a:solidFill>
              </a:rPr>
              <a:t>Desert Arch</a:t>
            </a:r>
          </a:p>
        </p:txBody>
      </p:sp>
      <p:sp>
        <p:nvSpPr>
          <p:cNvPr id="2055" name="Rectangle 3"/>
          <p:cNvSpPr>
            <a:spLocks noChangeArrowheads="1"/>
          </p:cNvSpPr>
          <p:nvPr/>
        </p:nvSpPr>
        <p:spPr bwMode="auto">
          <a:xfrm>
            <a:off x="4800600" y="4267200"/>
            <a:ext cx="4038600" cy="2438400"/>
          </a:xfrm>
          <a:prstGeom prst="rect">
            <a:avLst/>
          </a:prstGeom>
          <a:noFill/>
          <a:ln w="9525">
            <a:noFill/>
            <a:miter lim="800000"/>
            <a:headEnd/>
            <a:tailEnd/>
          </a:ln>
        </p:spPr>
        <p:txBody>
          <a:bodyPr/>
          <a:lstStyle/>
          <a:p>
            <a:pPr marL="342900" indent="-342900" algn="just">
              <a:spcBef>
                <a:spcPct val="20000"/>
              </a:spcBef>
              <a:buFontTx/>
              <a:buChar char="•"/>
            </a:pPr>
            <a:r>
              <a:rPr lang="en-US" sz="2400" dirty="0">
                <a:solidFill>
                  <a:prstClr val="black"/>
                </a:solidFill>
                <a:latin typeface="Times New Roman" pitchFamily="18" charset="0"/>
                <a:cs typeface="Times New Roman" pitchFamily="18" charset="0"/>
              </a:rPr>
              <a:t>Typically formed by wind</a:t>
            </a:r>
          </a:p>
          <a:p>
            <a:pPr marL="342900" indent="-342900" algn="just">
              <a:spcBef>
                <a:spcPct val="20000"/>
              </a:spcBef>
              <a:buFontTx/>
              <a:buChar char="•"/>
            </a:pPr>
            <a:r>
              <a:rPr lang="en-US" sz="2400" dirty="0">
                <a:solidFill>
                  <a:prstClr val="black"/>
                </a:solidFill>
                <a:latin typeface="Times New Roman" pitchFamily="18" charset="0"/>
                <a:cs typeface="Times New Roman" pitchFamily="18" charset="0"/>
              </a:rPr>
              <a:t>Narrow ridges are formed and the softer substrata is weathered first, forming a bridge/arch overhead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grpId="0" nodeType="withEffect">
                                  <p:stCondLst>
                                    <p:cond delay="0"/>
                                  </p:stCondLst>
                                  <p:childTnLst>
                                    <p:set>
                                      <p:cBhvr>
                                        <p:cTn id="6" dur="1" fill="hold">
                                          <p:stCondLst>
                                            <p:cond delay="0"/>
                                          </p:stCondLst>
                                        </p:cTn>
                                        <p:tgtEl>
                                          <p:spTgt spid="2054"/>
                                        </p:tgtEl>
                                        <p:attrNameLst>
                                          <p:attrName>style.visibility</p:attrName>
                                        </p:attrNameLst>
                                      </p:cBhvr>
                                      <p:to>
                                        <p:strVal val="visible"/>
                                      </p:to>
                                    </p:set>
                                    <p:anim to="" calcmode="lin" valueType="num">
                                      <p:cBhvr>
                                        <p:cTn id="7" dur="1" fill="hold"/>
                                        <p:tgtEl>
                                          <p:spTgt spid="2054"/>
                                        </p:tgtEl>
                                        <p:attrNameLst>
                                          <p:attrName/>
                                        </p:attrNameLst>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nodeType="clickEffect">
                                  <p:stCondLst>
                                    <p:cond delay="0"/>
                                  </p:stCondLst>
                                  <p:childTnLst>
                                    <p:set>
                                      <p:cBhvr>
                                        <p:cTn id="11" dur="1" fill="hold">
                                          <p:stCondLst>
                                            <p:cond delay="0"/>
                                          </p:stCondLst>
                                        </p:cTn>
                                        <p:tgtEl>
                                          <p:spTgt spid="2055">
                                            <p:txEl>
                                              <p:pRg st="0" end="0"/>
                                            </p:txEl>
                                          </p:spTgt>
                                        </p:tgtEl>
                                        <p:attrNameLst>
                                          <p:attrName>style.visibility</p:attrName>
                                        </p:attrNameLst>
                                      </p:cBhvr>
                                      <p:to>
                                        <p:strVal val="visible"/>
                                      </p:to>
                                    </p:set>
                                    <p:anim to="" calcmode="lin" valueType="num">
                                      <p:cBhvr>
                                        <p:cTn id="12" dur="1" fill="hold"/>
                                        <p:tgtEl>
                                          <p:spTgt spid="2055">
                                            <p:txEl>
                                              <p:pRg st="0" end="0"/>
                                            </p:txEl>
                                          </p:spTgt>
                                        </p:tgtEl>
                                        <p:attrNameLst>
                                          <p:attrName/>
                                        </p:attrNameLst>
                                      </p:cBhvr>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52"/>
                                        </p:tgtEl>
                                        <p:attrNameLst>
                                          <p:attrName>style.visibility</p:attrName>
                                        </p:attrNameLst>
                                      </p:cBhvr>
                                      <p:to>
                                        <p:strVal val="visible"/>
                                      </p:to>
                                    </p:set>
                                    <p:animEffect transition="in" filter="fade">
                                      <p:cBhvr>
                                        <p:cTn id="17" dur="2000"/>
                                        <p:tgtEl>
                                          <p:spTgt spid="2052"/>
                                        </p:tgtEl>
                                      </p:cBhvr>
                                    </p:animEffect>
                                  </p:childTnLst>
                                </p:cTn>
                              </p:par>
                            </p:childTnLst>
                          </p:cTn>
                        </p:par>
                      </p:childTnLst>
                    </p:cTn>
                  </p:par>
                  <p:par>
                    <p:cTn id="18" fill="hold">
                      <p:stCondLst>
                        <p:cond delay="indefinite"/>
                      </p:stCondLst>
                      <p:childTnLst>
                        <p:par>
                          <p:cTn id="19" fill="hold">
                            <p:stCondLst>
                              <p:cond delay="0"/>
                            </p:stCondLst>
                            <p:childTnLst>
                              <p:par>
                                <p:cTn id="20" presetID="24" presetClass="entr" presetSubtype="0" fill="hold" nodeType="clickEffect">
                                  <p:stCondLst>
                                    <p:cond delay="0"/>
                                  </p:stCondLst>
                                  <p:childTnLst>
                                    <p:set>
                                      <p:cBhvr>
                                        <p:cTn id="21" dur="1" fill="hold">
                                          <p:stCondLst>
                                            <p:cond delay="0"/>
                                          </p:stCondLst>
                                        </p:cTn>
                                        <p:tgtEl>
                                          <p:spTgt spid="2053"/>
                                        </p:tgtEl>
                                        <p:attrNameLst>
                                          <p:attrName>style.visibility</p:attrName>
                                        </p:attrNameLst>
                                      </p:cBhvr>
                                      <p:to>
                                        <p:strVal val="visible"/>
                                      </p:to>
                                    </p:set>
                                    <p:anim to="" calcmode="lin" valueType="num">
                                      <p:cBhvr>
                                        <p:cTn id="22" dur="1" fill="hold"/>
                                        <p:tgtEl>
                                          <p:spTgt spid="2053"/>
                                        </p:tgtEl>
                                        <p:attrNameLst>
                                          <p:attrName/>
                                        </p:attrNameLst>
                                      </p:cBhvr>
                                    </p:anim>
                                  </p:childTnLst>
                                </p:cTn>
                              </p:par>
                            </p:childTnLst>
                          </p:cTn>
                        </p:par>
                      </p:childTnLst>
                    </p:cTn>
                  </p:par>
                  <p:par>
                    <p:cTn id="23" fill="hold">
                      <p:stCondLst>
                        <p:cond delay="indefinite"/>
                      </p:stCondLst>
                      <p:childTnLst>
                        <p:par>
                          <p:cTn id="24" fill="hold">
                            <p:stCondLst>
                              <p:cond delay="0"/>
                            </p:stCondLst>
                            <p:childTnLst>
                              <p:par>
                                <p:cTn id="25" presetID="24" presetClass="entr" presetSubtype="0" fill="hold" nodeType="clickEffect">
                                  <p:stCondLst>
                                    <p:cond delay="0"/>
                                  </p:stCondLst>
                                  <p:childTnLst>
                                    <p:set>
                                      <p:cBhvr>
                                        <p:cTn id="26" dur="1" fill="hold">
                                          <p:stCondLst>
                                            <p:cond delay="0"/>
                                          </p:stCondLst>
                                        </p:cTn>
                                        <p:tgtEl>
                                          <p:spTgt spid="2055">
                                            <p:txEl>
                                              <p:pRg st="1" end="1"/>
                                            </p:txEl>
                                          </p:spTgt>
                                        </p:tgtEl>
                                        <p:attrNameLst>
                                          <p:attrName>style.visibility</p:attrName>
                                        </p:attrNameLst>
                                      </p:cBhvr>
                                      <p:to>
                                        <p:strVal val="visible"/>
                                      </p:to>
                                    </p:set>
                                    <p:anim to="" calcmode="lin" valueType="num">
                                      <p:cBhvr>
                                        <p:cTn id="27" dur="1" fill="hold"/>
                                        <p:tgtEl>
                                          <p:spTgt spid="2055">
                                            <p:txEl>
                                              <p:pRg st="1" end="1"/>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4"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a:xfrm>
            <a:off x="1619672" y="2420888"/>
            <a:ext cx="8229600" cy="1143000"/>
          </a:xfrm>
        </p:spPr>
        <p:txBody>
          <a:bodyPr/>
          <a:lstStyle/>
          <a:p>
            <a:pPr algn="l" eaLnBrk="1" hangingPunct="1"/>
            <a:r>
              <a:rPr lang="en-US" dirty="0" smtClean="0">
                <a:latin typeface="Times New Roman" pitchFamily="18" charset="0"/>
                <a:cs typeface="Times New Roman" pitchFamily="18" charset="0"/>
              </a:rPr>
              <a:t>Depositional Landforms</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algn="l" eaLnBrk="1" hangingPunct="1"/>
            <a:r>
              <a:rPr lang="en-US" dirty="0" smtClean="0">
                <a:latin typeface="Times New Roman" pitchFamily="18" charset="0"/>
                <a:cs typeface="Times New Roman" pitchFamily="18" charset="0"/>
              </a:rPr>
              <a:t>Loess</a:t>
            </a:r>
          </a:p>
        </p:txBody>
      </p:sp>
      <p:sp>
        <p:nvSpPr>
          <p:cNvPr id="11267" name="Rectangle 3"/>
          <p:cNvSpPr>
            <a:spLocks noGrp="1" noChangeArrowheads="1"/>
          </p:cNvSpPr>
          <p:nvPr>
            <p:ph idx="1"/>
          </p:nvPr>
        </p:nvSpPr>
        <p:spPr/>
        <p:txBody>
          <a:bodyPr/>
          <a:lstStyle/>
          <a:p>
            <a:pPr eaLnBrk="1" hangingPunct="1"/>
            <a:r>
              <a:rPr lang="en-US" dirty="0" smtClean="0">
                <a:latin typeface="Times New Roman" pitchFamily="18" charset="0"/>
                <a:cs typeface="Times New Roman" pitchFamily="18" charset="0"/>
              </a:rPr>
              <a:t>Yellowish, fine grained silt and clay sized particles</a:t>
            </a:r>
          </a:p>
          <a:p>
            <a:pPr eaLnBrk="1" hangingPunct="1"/>
            <a:r>
              <a:rPr lang="en-US" dirty="0" smtClean="0">
                <a:latin typeface="Times New Roman" pitchFamily="18" charset="0"/>
                <a:cs typeface="Times New Roman" pitchFamily="18" charset="0"/>
              </a:rPr>
              <a:t>Carried and deposited by wind</a:t>
            </a:r>
          </a:p>
          <a:p>
            <a:pPr eaLnBrk="1" hangingPunct="1"/>
            <a:endParaRPr lang="en-US" dirty="0" smtClean="0">
              <a:latin typeface="Times New Roman" pitchFamily="18" charset="0"/>
              <a:cs typeface="Times New Roman" pitchFamily="18" charset="0"/>
            </a:endParaRPr>
          </a:p>
          <a:p>
            <a:pPr>
              <a:buNone/>
            </a:pPr>
            <a:endParaRPr lang="en-US" dirty="0"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algn="l" eaLnBrk="1" hangingPunct="1"/>
            <a:r>
              <a:rPr lang="en-US" dirty="0" smtClean="0">
                <a:latin typeface="Times New Roman" pitchFamily="18" charset="0"/>
                <a:cs typeface="Times New Roman" pitchFamily="18" charset="0"/>
              </a:rPr>
              <a:t>Loess</a:t>
            </a:r>
          </a:p>
        </p:txBody>
      </p:sp>
      <p:sp>
        <p:nvSpPr>
          <p:cNvPr id="11267" name="Rectangle 3"/>
          <p:cNvSpPr>
            <a:spLocks noGrp="1" noChangeArrowheads="1"/>
          </p:cNvSpPr>
          <p:nvPr>
            <p:ph idx="1"/>
          </p:nvPr>
        </p:nvSpPr>
        <p:spPr/>
        <p:txBody>
          <a:bodyPr/>
          <a:lstStyle/>
          <a:p>
            <a:r>
              <a:rPr lang="en-IN" dirty="0" smtClean="0">
                <a:latin typeface="Times New Roman" pitchFamily="18" charset="0"/>
                <a:cs typeface="Times New Roman" pitchFamily="18" charset="0"/>
              </a:rPr>
              <a:t>Criteria for Loess formation: </a:t>
            </a:r>
          </a:p>
          <a:p>
            <a:pPr>
              <a:buNone/>
            </a:pPr>
            <a:r>
              <a:rPr lang="en-IN" dirty="0" smtClean="0">
                <a:latin typeface="Times New Roman" pitchFamily="18" charset="0"/>
                <a:cs typeface="Times New Roman" pitchFamily="18" charset="0"/>
              </a:rPr>
              <a:t> </a:t>
            </a:r>
            <a:r>
              <a:rPr lang="en-IN" sz="2800" dirty="0" smtClean="0">
                <a:latin typeface="Times New Roman" pitchFamily="18" charset="0"/>
                <a:cs typeface="Times New Roman" pitchFamily="18" charset="0"/>
              </a:rPr>
              <a:t>- dust source (Periglacial and non-glacial deposits)</a:t>
            </a:r>
          </a:p>
          <a:p>
            <a:pPr>
              <a:buFontTx/>
              <a:buChar char="-"/>
            </a:pPr>
            <a:r>
              <a:rPr lang="en-IN" sz="2800" dirty="0" smtClean="0">
                <a:latin typeface="Times New Roman" pitchFamily="18" charset="0"/>
                <a:cs typeface="Times New Roman" pitchFamily="18" charset="0"/>
              </a:rPr>
              <a:t>adequate wind energy to transport the dust, </a:t>
            </a:r>
          </a:p>
          <a:p>
            <a:pPr>
              <a:buFontTx/>
              <a:buChar char="-"/>
            </a:pPr>
            <a:r>
              <a:rPr lang="en-IN" sz="2800" dirty="0" smtClean="0">
                <a:latin typeface="Times New Roman" pitchFamily="18" charset="0"/>
                <a:cs typeface="Times New Roman" pitchFamily="18" charset="0"/>
              </a:rPr>
              <a:t>a suitable accumulation area</a:t>
            </a:r>
          </a:p>
          <a:p>
            <a:pPr>
              <a:buFontTx/>
              <a:buChar char="-"/>
            </a:pPr>
            <a:r>
              <a:rPr lang="en-IN" sz="2800" dirty="0" smtClean="0">
                <a:latin typeface="Times New Roman" pitchFamily="18" charset="0"/>
                <a:cs typeface="Times New Roman" pitchFamily="18" charset="0"/>
              </a:rPr>
              <a:t>sufficient amount of time</a:t>
            </a:r>
            <a:endParaRPr lang="en-US" sz="2800" dirty="0" smtClean="0">
              <a:latin typeface="Times New Roman" pitchFamily="18" charset="0"/>
              <a:cs typeface="Times New Roman" pitchFamily="18" charset="0"/>
            </a:endParaRPr>
          </a:p>
          <a:p>
            <a:pPr>
              <a:buNone/>
            </a:pPr>
            <a:endParaRPr lang="en-US" dirty="0"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5" descr="loess"/>
          <p:cNvPicPr>
            <a:picLocks noChangeAspect="1" noChangeArrowheads="1"/>
          </p:cNvPicPr>
          <p:nvPr/>
        </p:nvPicPr>
        <p:blipFill>
          <a:blip r:embed="rId2" cstate="print"/>
          <a:srcRect/>
          <a:stretch>
            <a:fillRect/>
          </a:stretch>
        </p:blipFill>
        <p:spPr bwMode="auto">
          <a:xfrm>
            <a:off x="251520" y="2348879"/>
            <a:ext cx="4536504" cy="2906985"/>
          </a:xfrm>
          <a:prstGeom prst="rect">
            <a:avLst/>
          </a:prstGeom>
          <a:noFill/>
          <a:ln w="9525">
            <a:noFill/>
            <a:miter lim="800000"/>
            <a:headEnd/>
            <a:tailEnd/>
          </a:ln>
        </p:spPr>
      </p:pic>
      <p:sp>
        <p:nvSpPr>
          <p:cNvPr id="3" name="Rectangle 2"/>
          <p:cNvSpPr>
            <a:spLocks noGrp="1" noChangeArrowheads="1"/>
          </p:cNvSpPr>
          <p:nvPr>
            <p:ph type="title"/>
          </p:nvPr>
        </p:nvSpPr>
        <p:spPr>
          <a:xfrm>
            <a:off x="251520" y="188640"/>
            <a:ext cx="8229600" cy="1143000"/>
          </a:xfrm>
        </p:spPr>
        <p:txBody>
          <a:bodyPr/>
          <a:lstStyle/>
          <a:p>
            <a:pPr algn="l" eaLnBrk="1" hangingPunct="1"/>
            <a:r>
              <a:rPr lang="en-US" dirty="0" smtClean="0">
                <a:latin typeface="Times New Roman" pitchFamily="18" charset="0"/>
                <a:cs typeface="Times New Roman" pitchFamily="18" charset="0"/>
              </a:rPr>
              <a:t>Loess</a:t>
            </a:r>
          </a:p>
        </p:txBody>
      </p:sp>
      <p:pic>
        <p:nvPicPr>
          <p:cNvPr id="4" name="Picture 3" descr="xtu31.jpg"/>
          <p:cNvPicPr>
            <a:picLocks noChangeAspect="1"/>
          </p:cNvPicPr>
          <p:nvPr/>
        </p:nvPicPr>
        <p:blipFill>
          <a:blip r:embed="rId3" cstate="print"/>
          <a:stretch>
            <a:fillRect/>
          </a:stretch>
        </p:blipFill>
        <p:spPr>
          <a:xfrm>
            <a:off x="5508104" y="2348879"/>
            <a:ext cx="3089558" cy="2893741"/>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a:xfrm>
            <a:off x="0" y="260648"/>
            <a:ext cx="6266581" cy="507082"/>
          </a:xfrm>
          <a:noFill/>
          <a:ln/>
        </p:spPr>
        <p:txBody>
          <a:bodyPr>
            <a:normAutofit/>
          </a:bodyPr>
          <a:lstStyle/>
          <a:p>
            <a:r>
              <a:rPr lang="en-US" sz="2400" b="1" cap="none" dirty="0" smtClean="0">
                <a:solidFill>
                  <a:srgbClr val="002060"/>
                </a:solidFill>
                <a:effectLst>
                  <a:outerShdw blurRad="38100" dist="38100" dir="2700000" algn="tl">
                    <a:srgbClr val="000000"/>
                  </a:outerShdw>
                </a:effectLst>
                <a:latin typeface="Times New Roman" pitchFamily="18" charset="0"/>
                <a:cs typeface="Times New Roman" pitchFamily="18" charset="0"/>
              </a:rPr>
              <a:t>Clues to interpreting sedimentary environment</a:t>
            </a:r>
            <a:endParaRPr lang="en-US" sz="2400" b="1" cap="none" dirty="0">
              <a:solidFill>
                <a:srgbClr val="002060"/>
              </a:solidFill>
              <a:effectLst>
                <a:outerShdw blurRad="38100" dist="38100" dir="2700000" algn="tl">
                  <a:srgbClr val="000000"/>
                </a:outerShdw>
              </a:effectLst>
              <a:latin typeface="Times New Roman" pitchFamily="18" charset="0"/>
              <a:cs typeface="Times New Roman" pitchFamily="18" charset="0"/>
            </a:endParaRPr>
          </a:p>
        </p:txBody>
      </p:sp>
      <p:sp>
        <p:nvSpPr>
          <p:cNvPr id="75779" name="Rectangle 3"/>
          <p:cNvSpPr>
            <a:spLocks noGrp="1" noChangeArrowheads="1"/>
          </p:cNvSpPr>
          <p:nvPr>
            <p:ph type="body" idx="1"/>
          </p:nvPr>
        </p:nvSpPr>
        <p:spPr bwMode="auto">
          <a:xfrm>
            <a:off x="323528" y="1340768"/>
            <a:ext cx="6454775" cy="1682494"/>
          </a:xfrm>
          <a:noFill/>
          <a:ln w="12700">
            <a:miter lim="800000"/>
            <a:headEnd/>
            <a:tailEnd/>
          </a:ln>
        </p:spPr>
        <p:txBody>
          <a:bodyPr vert="horz" wrap="square" lIns="63398" tIns="25359" rIns="63398" bIns="25359" numCol="1" anchor="t" anchorCtr="0" compatLnSpc="1">
            <a:prstTxWarp prst="textNoShape">
              <a:avLst/>
            </a:prstTxWarp>
            <a:spAutoFit/>
          </a:bodyPr>
          <a:lstStyle/>
          <a:p>
            <a:pPr>
              <a:lnSpc>
                <a:spcPct val="96000"/>
              </a:lnSpc>
              <a:spcBef>
                <a:spcPct val="48000"/>
              </a:spcBef>
              <a:buFontTx/>
              <a:buNone/>
            </a:pPr>
            <a:r>
              <a:rPr lang="en-US" sz="2800" dirty="0">
                <a:latin typeface="Times New Roman" pitchFamily="18" charset="0"/>
                <a:cs typeface="Times New Roman" pitchFamily="18" charset="0"/>
              </a:rPr>
              <a:t>• </a:t>
            </a:r>
            <a:r>
              <a:rPr lang="en-US" sz="2400" dirty="0">
                <a:latin typeface="Times New Roman" pitchFamily="18" charset="0"/>
                <a:cs typeface="Times New Roman" pitchFamily="18" charset="0"/>
              </a:rPr>
              <a:t>Sedimentary structures</a:t>
            </a:r>
          </a:p>
          <a:p>
            <a:pPr>
              <a:lnSpc>
                <a:spcPct val="96000"/>
              </a:lnSpc>
              <a:spcBef>
                <a:spcPct val="48000"/>
              </a:spcBef>
              <a:buFontTx/>
              <a:buNone/>
            </a:pPr>
            <a:r>
              <a:rPr lang="en-US" sz="2400" dirty="0">
                <a:latin typeface="Times New Roman" pitchFamily="18" charset="0"/>
                <a:cs typeface="Times New Roman" pitchFamily="18" charset="0"/>
              </a:rPr>
              <a:t>• Sorting, roundness, sphericity</a:t>
            </a:r>
          </a:p>
          <a:p>
            <a:pPr>
              <a:lnSpc>
                <a:spcPct val="96000"/>
              </a:lnSpc>
              <a:spcBef>
                <a:spcPct val="48000"/>
              </a:spcBef>
              <a:buFontTx/>
              <a:buNone/>
            </a:pPr>
            <a:r>
              <a:rPr lang="en-US" sz="2400" dirty="0">
                <a:latin typeface="Times New Roman" pitchFamily="18" charset="0"/>
                <a:cs typeface="Times New Roman" pitchFamily="18" charset="0"/>
              </a:rPr>
              <a:t>• Sequence of beds </a:t>
            </a:r>
          </a:p>
        </p:txBody>
      </p:sp>
    </p:spTree>
  </p:cSld>
  <p:clrMapOvr>
    <a:masterClrMapping/>
  </p:clrMapOv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algn="l" eaLnBrk="1" hangingPunct="1"/>
            <a:r>
              <a:rPr lang="en-US" dirty="0" smtClean="0">
                <a:latin typeface="Times New Roman" pitchFamily="18" charset="0"/>
                <a:cs typeface="Times New Roman" pitchFamily="18" charset="0"/>
              </a:rPr>
              <a:t>Sand Dunes</a:t>
            </a:r>
          </a:p>
        </p:txBody>
      </p:sp>
      <p:sp>
        <p:nvSpPr>
          <p:cNvPr id="13315" name="Rectangle 3"/>
          <p:cNvSpPr>
            <a:spLocks noGrp="1" noChangeArrowheads="1"/>
          </p:cNvSpPr>
          <p:nvPr>
            <p:ph idx="1"/>
          </p:nvPr>
        </p:nvSpPr>
        <p:spPr/>
        <p:txBody>
          <a:bodyPr/>
          <a:lstStyle/>
          <a:p>
            <a:pPr eaLnBrk="1" hangingPunct="1"/>
            <a:r>
              <a:rPr lang="en-US" dirty="0" smtClean="0">
                <a:latin typeface="Times New Roman" pitchFamily="18" charset="0"/>
                <a:cs typeface="Times New Roman" pitchFamily="18" charset="0"/>
              </a:rPr>
              <a:t>Piles of sand</a:t>
            </a:r>
          </a:p>
          <a:p>
            <a:pPr eaLnBrk="1" hangingPunct="1"/>
            <a:r>
              <a:rPr lang="en-US" dirty="0" smtClean="0">
                <a:latin typeface="Times New Roman" pitchFamily="18" charset="0"/>
                <a:cs typeface="Times New Roman" pitchFamily="18" charset="0"/>
              </a:rPr>
              <a:t>Deposited by wind</a:t>
            </a:r>
          </a:p>
          <a:p>
            <a:pPr eaLnBrk="1" hangingPunct="1"/>
            <a:r>
              <a:rPr lang="en-US" dirty="0" smtClean="0">
                <a:latin typeface="Times New Roman" pitchFamily="18" charset="0"/>
                <a:cs typeface="Times New Roman" pitchFamily="18" charset="0"/>
              </a:rPr>
              <a:t>Leeward side (</a:t>
            </a:r>
            <a:r>
              <a:rPr lang="en-US" dirty="0" err="1" smtClean="0">
                <a:latin typeface="Times New Roman" pitchFamily="18" charset="0"/>
                <a:cs typeface="Times New Roman" pitchFamily="18" charset="0"/>
              </a:rPr>
              <a:t>slipface</a:t>
            </a:r>
            <a:r>
              <a:rPr lang="en-US" dirty="0" smtClean="0">
                <a:latin typeface="Times New Roman" pitchFamily="18" charset="0"/>
                <a:cs typeface="Times New Roman" pitchFamily="18" charset="0"/>
              </a:rPr>
              <a:t>) has a steeper slope</a:t>
            </a:r>
          </a:p>
          <a:p>
            <a:pPr eaLnBrk="1" hangingPunct="1"/>
            <a:r>
              <a:rPr lang="en-US" dirty="0" smtClean="0">
                <a:latin typeface="Times New Roman" pitchFamily="18" charset="0"/>
                <a:cs typeface="Times New Roman" pitchFamily="18" charset="0"/>
              </a:rPr>
              <a:t>Windward side is more gradual</a:t>
            </a: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11" descr="SandDunesSutherlandShire"/>
          <p:cNvPicPr>
            <a:picLocks noChangeAspect="1" noChangeArrowheads="1"/>
          </p:cNvPicPr>
          <p:nvPr/>
        </p:nvPicPr>
        <p:blipFill>
          <a:blip r:embed="rId3" cstate="print"/>
          <a:srcRect/>
          <a:stretch>
            <a:fillRect/>
          </a:stretch>
        </p:blipFill>
        <p:spPr bwMode="auto">
          <a:xfrm>
            <a:off x="152400" y="838200"/>
            <a:ext cx="9753600" cy="4352925"/>
          </a:xfrm>
          <a:prstGeom prst="rect">
            <a:avLst/>
          </a:prstGeom>
          <a:noFill/>
          <a:ln w="9525">
            <a:noFill/>
            <a:miter lim="800000"/>
            <a:headEnd/>
            <a:tailEnd/>
          </a:ln>
        </p:spPr>
      </p:pic>
      <p:sp>
        <p:nvSpPr>
          <p:cNvPr id="12291" name="Text Box 9"/>
          <p:cNvSpPr txBox="1">
            <a:spLocks noChangeArrowheads="1"/>
          </p:cNvSpPr>
          <p:nvPr/>
        </p:nvSpPr>
        <p:spPr bwMode="auto">
          <a:xfrm>
            <a:off x="609600" y="2438400"/>
            <a:ext cx="1254125" cy="457200"/>
          </a:xfrm>
          <a:prstGeom prst="rect">
            <a:avLst/>
          </a:prstGeom>
          <a:noFill/>
          <a:ln w="9525">
            <a:noFill/>
            <a:miter lim="800000"/>
            <a:headEnd/>
            <a:tailEnd/>
          </a:ln>
        </p:spPr>
        <p:txBody>
          <a:bodyPr wrap="none">
            <a:spAutoFit/>
          </a:bodyPr>
          <a:lstStyle/>
          <a:p>
            <a:r>
              <a:rPr lang="en-US" sz="2400">
                <a:solidFill>
                  <a:prstClr val="white"/>
                </a:solidFill>
              </a:rPr>
              <a:t>leeward</a:t>
            </a:r>
          </a:p>
        </p:txBody>
      </p:sp>
      <p:sp>
        <p:nvSpPr>
          <p:cNvPr id="12292" name="Text Box 12"/>
          <p:cNvSpPr txBox="1">
            <a:spLocks noChangeArrowheads="1"/>
          </p:cNvSpPr>
          <p:nvPr/>
        </p:nvSpPr>
        <p:spPr bwMode="auto">
          <a:xfrm>
            <a:off x="7467600" y="2590800"/>
            <a:ext cx="1254125" cy="457200"/>
          </a:xfrm>
          <a:prstGeom prst="rect">
            <a:avLst/>
          </a:prstGeom>
          <a:noFill/>
          <a:ln w="9525">
            <a:noFill/>
            <a:miter lim="800000"/>
            <a:headEnd/>
            <a:tailEnd/>
          </a:ln>
        </p:spPr>
        <p:txBody>
          <a:bodyPr wrap="none">
            <a:spAutoFit/>
          </a:bodyPr>
          <a:lstStyle/>
          <a:p>
            <a:r>
              <a:rPr lang="en-US" sz="2400">
                <a:solidFill>
                  <a:prstClr val="white"/>
                </a:solidFill>
              </a:rPr>
              <a:t>leeward</a:t>
            </a:r>
          </a:p>
        </p:txBody>
      </p:sp>
      <p:sp>
        <p:nvSpPr>
          <p:cNvPr id="12293" name="Text Box 8"/>
          <p:cNvSpPr txBox="1">
            <a:spLocks noChangeArrowheads="1"/>
          </p:cNvSpPr>
          <p:nvPr/>
        </p:nvSpPr>
        <p:spPr bwMode="auto">
          <a:xfrm>
            <a:off x="3276600" y="2438400"/>
            <a:ext cx="1474788" cy="457200"/>
          </a:xfrm>
          <a:prstGeom prst="rect">
            <a:avLst/>
          </a:prstGeom>
          <a:noFill/>
          <a:ln w="9525">
            <a:noFill/>
            <a:miter lim="800000"/>
            <a:headEnd/>
            <a:tailEnd/>
          </a:ln>
        </p:spPr>
        <p:txBody>
          <a:bodyPr wrap="none">
            <a:spAutoFit/>
          </a:bodyPr>
          <a:lstStyle/>
          <a:p>
            <a:r>
              <a:rPr lang="en-US" sz="2400">
                <a:solidFill>
                  <a:prstClr val="black"/>
                </a:solidFill>
              </a:rPr>
              <a:t>windward</a:t>
            </a:r>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2"/>
          <p:cNvSpPr>
            <a:spLocks noGrp="1" noChangeArrowheads="1"/>
          </p:cNvSpPr>
          <p:nvPr>
            <p:ph type="title"/>
          </p:nvPr>
        </p:nvSpPr>
        <p:spPr>
          <a:xfrm>
            <a:off x="381000" y="0"/>
            <a:ext cx="8229600" cy="914400"/>
          </a:xfrm>
        </p:spPr>
        <p:txBody>
          <a:bodyPr/>
          <a:lstStyle/>
          <a:p>
            <a:r>
              <a:rPr lang="en-US"/>
              <a:t>Deposition and Dune Types</a:t>
            </a:r>
          </a:p>
        </p:txBody>
      </p:sp>
      <p:sp>
        <p:nvSpPr>
          <p:cNvPr id="143363" name="Rectangle 3"/>
          <p:cNvSpPr>
            <a:spLocks noGrp="1" noChangeArrowheads="1"/>
          </p:cNvSpPr>
          <p:nvPr>
            <p:ph type="body" idx="1"/>
          </p:nvPr>
        </p:nvSpPr>
        <p:spPr>
          <a:xfrm>
            <a:off x="685800" y="1524000"/>
            <a:ext cx="7772400" cy="4572000"/>
          </a:xfrm>
        </p:spPr>
        <p:txBody>
          <a:bodyPr/>
          <a:lstStyle/>
          <a:p>
            <a:pPr>
              <a:lnSpc>
                <a:spcPct val="90000"/>
              </a:lnSpc>
            </a:pPr>
            <a:r>
              <a:rPr lang="en-US" sz="2800" dirty="0"/>
              <a:t>Dune Types</a:t>
            </a:r>
          </a:p>
          <a:p>
            <a:pPr lvl="1">
              <a:lnSpc>
                <a:spcPct val="90000"/>
              </a:lnSpc>
              <a:buFont typeface="Wingdings" pitchFamily="2" charset="2"/>
              <a:buNone/>
            </a:pPr>
            <a:r>
              <a:rPr lang="en-US" sz="2600" dirty="0"/>
              <a:t>- Transverse- ridges that are perpendicular to prevailing wind direction</a:t>
            </a:r>
          </a:p>
          <a:p>
            <a:pPr lvl="1">
              <a:lnSpc>
                <a:spcPct val="90000"/>
              </a:lnSpc>
              <a:buFont typeface="Wingdings" pitchFamily="2" charset="2"/>
              <a:buNone/>
            </a:pPr>
            <a:r>
              <a:rPr lang="en-US" sz="2600" dirty="0"/>
              <a:t>- Longitudinal- ridges that are parallel to prevailing wind direction</a:t>
            </a:r>
          </a:p>
          <a:p>
            <a:pPr lvl="1">
              <a:lnSpc>
                <a:spcPct val="90000"/>
              </a:lnSpc>
              <a:buFont typeface="Wingdings" pitchFamily="2" charset="2"/>
              <a:buNone/>
            </a:pPr>
            <a:r>
              <a:rPr lang="en-US" sz="2600" dirty="0" smtClean="0"/>
              <a:t>-</a:t>
            </a:r>
            <a:endParaRPr lang="en-US" sz="2600" dirty="0"/>
          </a:p>
        </p:txBody>
      </p:sp>
    </p:spTree>
  </p:cSld>
  <p:clrMapOvr>
    <a:masterClrMapping/>
  </p:clrMapOvr>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ChangeArrowheads="1"/>
          </p:cNvSpPr>
          <p:nvPr>
            <p:ph type="title"/>
          </p:nvPr>
        </p:nvSpPr>
        <p:spPr>
          <a:xfrm>
            <a:off x="152400" y="-304800"/>
            <a:ext cx="8839200" cy="1143000"/>
          </a:xfrm>
        </p:spPr>
        <p:txBody>
          <a:bodyPr/>
          <a:lstStyle/>
          <a:p>
            <a:r>
              <a:rPr lang="en-US" sz="4000"/>
              <a:t>Transverse Dunes  </a:t>
            </a:r>
          </a:p>
        </p:txBody>
      </p:sp>
      <p:pic>
        <p:nvPicPr>
          <p:cNvPr id="121859" name="Picture 3" descr="c16p353c"/>
          <p:cNvPicPr preferRelativeResize="0">
            <a:picLocks noChangeAspect="1" noChangeArrowheads="1"/>
          </p:cNvPicPr>
          <p:nvPr/>
        </p:nvPicPr>
        <p:blipFill>
          <a:blip r:embed="rId3" cstate="print"/>
          <a:srcRect/>
          <a:stretch>
            <a:fillRect/>
          </a:stretch>
        </p:blipFill>
        <p:spPr bwMode="auto">
          <a:xfrm>
            <a:off x="0" y="609600"/>
            <a:ext cx="9144000" cy="6248400"/>
          </a:xfrm>
          <a:prstGeom prst="rect">
            <a:avLst/>
          </a:prstGeom>
          <a:noFill/>
          <a:ln w="12700">
            <a:solidFill>
              <a:schemeClr val="tx1"/>
            </a:solidFill>
            <a:miter lim="800000"/>
            <a:headEnd/>
            <a:tailEnd/>
          </a:ln>
          <a:effectLst/>
        </p:spPr>
      </p:pic>
    </p:spTree>
  </p:cSld>
  <p:clrMapOvr>
    <a:masterClrMapping/>
  </p:clrMapOvr>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ChangeArrowheads="1"/>
          </p:cNvSpPr>
          <p:nvPr>
            <p:ph type="title"/>
          </p:nvPr>
        </p:nvSpPr>
        <p:spPr>
          <a:xfrm>
            <a:off x="304800" y="152400"/>
            <a:ext cx="8482013" cy="881063"/>
          </a:xfrm>
        </p:spPr>
        <p:txBody>
          <a:bodyPr/>
          <a:lstStyle/>
          <a:p>
            <a:r>
              <a:rPr lang="en-US" sz="4000"/>
              <a:t>Transverse Dunes </a:t>
            </a:r>
          </a:p>
        </p:txBody>
      </p:sp>
      <p:pic>
        <p:nvPicPr>
          <p:cNvPr id="122883" name="Picture 3" descr="16_19"/>
          <p:cNvPicPr preferRelativeResize="0">
            <a:picLocks noChangeAspect="1" noChangeArrowheads="1"/>
          </p:cNvPicPr>
          <p:nvPr/>
        </p:nvPicPr>
        <p:blipFill>
          <a:blip r:embed="rId3" cstate="print"/>
          <a:srcRect/>
          <a:stretch>
            <a:fillRect/>
          </a:stretch>
        </p:blipFill>
        <p:spPr bwMode="auto">
          <a:xfrm>
            <a:off x="0" y="1295400"/>
            <a:ext cx="9144000" cy="5562600"/>
          </a:xfrm>
          <a:prstGeom prst="rect">
            <a:avLst/>
          </a:prstGeom>
          <a:noFill/>
          <a:ln w="12700">
            <a:solidFill>
              <a:schemeClr val="tx1"/>
            </a:solidFill>
            <a:miter lim="800000"/>
            <a:headEnd/>
            <a:tailEnd/>
          </a:ln>
          <a:effectLst/>
        </p:spPr>
      </p:pic>
    </p:spTree>
  </p:cSld>
  <p:clrMapOvr>
    <a:masterClrMapping/>
  </p:clrMapOvr>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2"/>
          <p:cNvSpPr>
            <a:spLocks noGrp="1" noChangeArrowheads="1"/>
          </p:cNvSpPr>
          <p:nvPr>
            <p:ph type="title"/>
          </p:nvPr>
        </p:nvSpPr>
        <p:spPr>
          <a:xfrm>
            <a:off x="457200" y="0"/>
            <a:ext cx="8229600" cy="1143000"/>
          </a:xfrm>
        </p:spPr>
        <p:txBody>
          <a:bodyPr/>
          <a:lstStyle/>
          <a:p>
            <a:r>
              <a:rPr lang="en-US" sz="4000"/>
              <a:t>Longitudinal Dunes</a:t>
            </a:r>
          </a:p>
        </p:txBody>
      </p:sp>
      <p:pic>
        <p:nvPicPr>
          <p:cNvPr id="123907" name="Picture 3" descr="c16p354a"/>
          <p:cNvPicPr preferRelativeResize="0">
            <a:picLocks noChangeAspect="1" noChangeArrowheads="1"/>
          </p:cNvPicPr>
          <p:nvPr/>
        </p:nvPicPr>
        <p:blipFill>
          <a:blip r:embed="rId3" cstate="print"/>
          <a:srcRect/>
          <a:stretch>
            <a:fillRect/>
          </a:stretch>
        </p:blipFill>
        <p:spPr bwMode="auto">
          <a:xfrm>
            <a:off x="0" y="990600"/>
            <a:ext cx="9144000" cy="5867400"/>
          </a:xfrm>
          <a:prstGeom prst="rect">
            <a:avLst/>
          </a:prstGeom>
          <a:noFill/>
          <a:ln w="12700">
            <a:solidFill>
              <a:schemeClr val="tx1"/>
            </a:solidFill>
            <a:miter lim="800000"/>
            <a:headEnd/>
            <a:tailEnd/>
          </a:ln>
          <a:effectLst/>
        </p:spPr>
      </p:pic>
    </p:spTree>
  </p:cSld>
  <p:clrMapOvr>
    <a:masterClrMapping/>
  </p:clrMapOvr>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2"/>
          <p:cNvSpPr>
            <a:spLocks noGrp="1" noChangeArrowheads="1"/>
          </p:cNvSpPr>
          <p:nvPr>
            <p:ph type="title"/>
          </p:nvPr>
        </p:nvSpPr>
        <p:spPr>
          <a:xfrm>
            <a:off x="152400" y="333375"/>
            <a:ext cx="8839200" cy="428625"/>
          </a:xfrm>
        </p:spPr>
        <p:txBody>
          <a:bodyPr>
            <a:normAutofit fontScale="90000"/>
          </a:bodyPr>
          <a:lstStyle/>
          <a:p>
            <a:r>
              <a:rPr lang="en-US" sz="4000"/>
              <a:t>Longitudinal Dunes</a:t>
            </a:r>
          </a:p>
        </p:txBody>
      </p:sp>
      <p:pic>
        <p:nvPicPr>
          <p:cNvPr id="124931" name="Picture 3" descr="16_20"/>
          <p:cNvPicPr preferRelativeResize="0">
            <a:picLocks noChangeAspect="1" noChangeArrowheads="1"/>
          </p:cNvPicPr>
          <p:nvPr/>
        </p:nvPicPr>
        <p:blipFill>
          <a:blip r:embed="rId3" cstate="print"/>
          <a:srcRect/>
          <a:stretch>
            <a:fillRect/>
          </a:stretch>
        </p:blipFill>
        <p:spPr bwMode="auto">
          <a:xfrm>
            <a:off x="0" y="990600"/>
            <a:ext cx="9144000" cy="5867400"/>
          </a:xfrm>
          <a:prstGeom prst="rect">
            <a:avLst/>
          </a:prstGeom>
          <a:noFill/>
          <a:ln w="12700">
            <a:solidFill>
              <a:schemeClr val="tx1"/>
            </a:solidFill>
            <a:miter lim="800000"/>
            <a:headEnd/>
            <a:tailEnd/>
          </a:ln>
          <a:effectLst/>
        </p:spPr>
      </p:pic>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0" y="0"/>
            <a:ext cx="5791200" cy="615598"/>
          </a:xfrm>
        </p:spPr>
        <p:txBody>
          <a:bodyPr/>
          <a:lstStyle/>
          <a:p>
            <a:r>
              <a:rPr lang="en-US" sz="2400" b="1" cap="none" dirty="0" smtClean="0">
                <a:solidFill>
                  <a:srgbClr val="002060"/>
                </a:solidFill>
                <a:latin typeface="Times New Roman" pitchFamily="18" charset="0"/>
                <a:cs typeface="Times New Roman" pitchFamily="18" charset="0"/>
              </a:rPr>
              <a:t>Environment of deposition</a:t>
            </a:r>
          </a:p>
        </p:txBody>
      </p:sp>
      <p:sp>
        <p:nvSpPr>
          <p:cNvPr id="20483" name="Rectangle 3"/>
          <p:cNvSpPr>
            <a:spLocks noGrp="1" noChangeArrowheads="1"/>
          </p:cNvSpPr>
          <p:nvPr>
            <p:ph type="body" idx="1"/>
          </p:nvPr>
        </p:nvSpPr>
        <p:spPr/>
        <p:txBody>
          <a:bodyPr>
            <a:normAutofit fontScale="92500"/>
          </a:bodyPr>
          <a:lstStyle/>
          <a:p>
            <a:pPr>
              <a:lnSpc>
                <a:spcPct val="150000"/>
              </a:lnSpc>
            </a:pPr>
            <a:r>
              <a:rPr lang="en-US" sz="2400" smtClean="0">
                <a:latin typeface="Times New Roman" pitchFamily="18" charset="0"/>
                <a:cs typeface="Times New Roman" pitchFamily="18" charset="0"/>
              </a:rPr>
              <a:t>Modern Analogue</a:t>
            </a:r>
          </a:p>
          <a:p>
            <a:pPr lvl="1">
              <a:lnSpc>
                <a:spcPct val="150000"/>
              </a:lnSpc>
            </a:pPr>
            <a:r>
              <a:rPr lang="en-US" sz="2400" smtClean="0">
                <a:latin typeface="Times New Roman" pitchFamily="18" charset="0"/>
                <a:cs typeface="Times New Roman" pitchFamily="18" charset="0"/>
              </a:rPr>
              <a:t>Key to interpreting transport history of sediments and rocks</a:t>
            </a:r>
          </a:p>
          <a:p>
            <a:pPr>
              <a:lnSpc>
                <a:spcPct val="150000"/>
              </a:lnSpc>
            </a:pPr>
            <a:r>
              <a:rPr lang="en-US" sz="2400" smtClean="0">
                <a:latin typeface="Times New Roman" pitchFamily="18" charset="0"/>
                <a:cs typeface="Times New Roman" pitchFamily="18" charset="0"/>
              </a:rPr>
              <a:t>Model</a:t>
            </a:r>
          </a:p>
          <a:p>
            <a:pPr lvl="1">
              <a:lnSpc>
                <a:spcPct val="150000"/>
              </a:lnSpc>
            </a:pPr>
            <a:r>
              <a:rPr lang="en-US" sz="2400" smtClean="0">
                <a:latin typeface="Times New Roman" pitchFamily="18" charset="0"/>
                <a:cs typeface="Times New Roman" pitchFamily="18" charset="0"/>
              </a:rPr>
              <a:t>Based on idea that a “particular set of environmental conditions operating at a particular intensity will produce a sedimentary deposit with a unique set of properties that will identify if as the product of a particular environment” </a:t>
            </a:r>
            <a:r>
              <a:rPr lang="en-US" sz="2400" smtClean="0"/>
              <a:t>	</a:t>
            </a:r>
          </a:p>
          <a:p>
            <a:pPr lvl="1">
              <a:lnSpc>
                <a:spcPct val="90000"/>
              </a:lnSpc>
              <a:buFontTx/>
              <a:buNone/>
            </a:pPr>
            <a:r>
              <a:rPr lang="en-US" sz="2400" smtClean="0"/>
              <a:t>                                                                  </a:t>
            </a:r>
            <a:r>
              <a:rPr lang="en-US" sz="2400" smtClean="0">
                <a:latin typeface="Times New Roman" pitchFamily="18" charset="0"/>
                <a:cs typeface="Times New Roman" pitchFamily="18" charset="0"/>
              </a:rPr>
              <a:t>(Boggs, 2001)</a:t>
            </a:r>
          </a:p>
        </p:txBody>
      </p:sp>
    </p:spTree>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PICTUREPATH" val="..\ART\06_06.JPG"/>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z">
  <a:themeElements>
    <a:clrScheme name="Essenz">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z">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z">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4000</TotalTime>
  <Words>1533</Words>
  <Application>Microsoft Office PowerPoint</Application>
  <PresentationFormat>On-screen Show (4:3)</PresentationFormat>
  <Paragraphs>239</Paragraphs>
  <Slides>86</Slides>
  <Notes>6</Notes>
  <HiddenSlides>0</HiddenSlides>
  <MMClips>0</MMClips>
  <ScaleCrop>false</ScaleCrop>
  <HeadingPairs>
    <vt:vector size="4" baseType="variant">
      <vt:variant>
        <vt:lpstr>Theme</vt:lpstr>
      </vt:variant>
      <vt:variant>
        <vt:i4>1</vt:i4>
      </vt:variant>
      <vt:variant>
        <vt:lpstr>Slide Titles</vt:lpstr>
      </vt:variant>
      <vt:variant>
        <vt:i4>86</vt:i4>
      </vt:variant>
    </vt:vector>
  </HeadingPairs>
  <TitlesOfParts>
    <vt:vector size="87" baseType="lpstr">
      <vt:lpstr>Essenz</vt:lpstr>
      <vt:lpstr>Slide 1</vt:lpstr>
      <vt:lpstr>Slide 2</vt:lpstr>
      <vt:lpstr>Slide 3</vt:lpstr>
      <vt:lpstr>Products of lithification</vt:lpstr>
      <vt:lpstr>From sediment to sedimentary rock  (lithification)</vt:lpstr>
      <vt:lpstr>Slide 6</vt:lpstr>
      <vt:lpstr>Slide 7</vt:lpstr>
      <vt:lpstr>Clues to interpreting sedimentary environment</vt:lpstr>
      <vt:lpstr>Environment of deposition</vt:lpstr>
      <vt:lpstr>Slide 10</vt:lpstr>
      <vt:lpstr>Sedimentary structures</vt:lpstr>
      <vt:lpstr>Sedimentary structures</vt:lpstr>
      <vt:lpstr>Environment of deposition</vt:lpstr>
      <vt:lpstr>Graded bedding</vt:lpstr>
      <vt:lpstr>Slide 15</vt:lpstr>
      <vt:lpstr>Bioturbation tracks and tunnels</vt:lpstr>
      <vt:lpstr>Slide 17</vt:lpstr>
      <vt:lpstr>Streams: transport to the ocean</vt:lpstr>
      <vt:lpstr>Rivers and streams</vt:lpstr>
      <vt:lpstr>Rivers and streams</vt:lpstr>
      <vt:lpstr>Stream behavior </vt:lpstr>
      <vt:lpstr>Laminar flow</vt:lpstr>
      <vt:lpstr>Turbulent flow</vt:lpstr>
      <vt:lpstr>Laminar flow</vt:lpstr>
      <vt:lpstr>Turbulent flow</vt:lpstr>
      <vt:lpstr>Laminar to turbulent transition</vt:lpstr>
      <vt:lpstr>Streams move material in three forms</vt:lpstr>
      <vt:lpstr>Sediment Transport</vt:lpstr>
      <vt:lpstr>Saltation</vt:lpstr>
      <vt:lpstr>Grain size and flow velocity</vt:lpstr>
      <vt:lpstr>Stream terms </vt:lpstr>
      <vt:lpstr>Parts of a River System</vt:lpstr>
      <vt:lpstr>Two important stream types</vt:lpstr>
      <vt:lpstr>Meandering River Over Time</vt:lpstr>
      <vt:lpstr>Incised Meanders, Utah</vt:lpstr>
      <vt:lpstr>Meandering River</vt:lpstr>
      <vt:lpstr>Two important stream types</vt:lpstr>
      <vt:lpstr>Braided River</vt:lpstr>
      <vt:lpstr>Formation of Natural Levees</vt:lpstr>
      <vt:lpstr>Flooding</vt:lpstr>
      <vt:lpstr>Longitudinal Stream Profile of the Platt and South Platt Rivers</vt:lpstr>
      <vt:lpstr>Graded stream</vt:lpstr>
      <vt:lpstr>Geologic evidence of changes in stream equilibrium</vt:lpstr>
      <vt:lpstr>Slide 44</vt:lpstr>
      <vt:lpstr>Formation of River Terraces</vt:lpstr>
      <vt:lpstr>Life History of a Stream</vt:lpstr>
      <vt:lpstr>Life History of a Stream</vt:lpstr>
      <vt:lpstr>Slide 48</vt:lpstr>
      <vt:lpstr>Mature Streams</vt:lpstr>
      <vt:lpstr>Slide 50</vt:lpstr>
      <vt:lpstr>Old Streams</vt:lpstr>
      <vt:lpstr>Water Velocity in a meander</vt:lpstr>
      <vt:lpstr>Slide 53</vt:lpstr>
      <vt:lpstr>Slide 54</vt:lpstr>
      <vt:lpstr>Slide 55</vt:lpstr>
      <vt:lpstr>Locations of Stages</vt:lpstr>
      <vt:lpstr>Wind Erosion</vt:lpstr>
      <vt:lpstr>Wind Erosion</vt:lpstr>
      <vt:lpstr>Slide 59</vt:lpstr>
      <vt:lpstr>Slide 60</vt:lpstr>
      <vt:lpstr>Effects of wind erosion</vt:lpstr>
      <vt:lpstr>Effects of wind erosion</vt:lpstr>
      <vt:lpstr>Erosional Landforms</vt:lpstr>
      <vt:lpstr>Ventifact</vt:lpstr>
      <vt:lpstr>Slide 65</vt:lpstr>
      <vt:lpstr>Ventifact</vt:lpstr>
      <vt:lpstr>Dreikanter</vt:lpstr>
      <vt:lpstr>Slide 68</vt:lpstr>
      <vt:lpstr>Desert pavement</vt:lpstr>
      <vt:lpstr>Deflation</vt:lpstr>
      <vt:lpstr>Slide 71</vt:lpstr>
      <vt:lpstr>Pedestal rock</vt:lpstr>
      <vt:lpstr>Slide 73</vt:lpstr>
      <vt:lpstr>Slide 74</vt:lpstr>
      <vt:lpstr>Slide 75</vt:lpstr>
      <vt:lpstr>Depositional Landforms</vt:lpstr>
      <vt:lpstr>Loess</vt:lpstr>
      <vt:lpstr>Loess</vt:lpstr>
      <vt:lpstr>Loess</vt:lpstr>
      <vt:lpstr>Sand Dunes</vt:lpstr>
      <vt:lpstr>Slide 81</vt:lpstr>
      <vt:lpstr>Deposition and Dune Types</vt:lpstr>
      <vt:lpstr>Transverse Dunes  </vt:lpstr>
      <vt:lpstr>Transverse Dunes </vt:lpstr>
      <vt:lpstr>Longitudinal Dunes</vt:lpstr>
      <vt:lpstr>Longitudinal Dunes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Sinha</dc:creator>
  <cp:lastModifiedBy>Rimjhim</cp:lastModifiedBy>
  <cp:revision>134</cp:revision>
  <dcterms:created xsi:type="dcterms:W3CDTF">2011-09-21T09:33:24Z</dcterms:created>
  <dcterms:modified xsi:type="dcterms:W3CDTF">2019-03-01T06:25:50Z</dcterms:modified>
</cp:coreProperties>
</file>

<file path=docProps/thumbnail.jpeg>
</file>